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60" r:id="rId6"/>
    <p:sldId id="374" r:id="rId7"/>
    <p:sldId id="379" r:id="rId8"/>
    <p:sldId id="377" r:id="rId9"/>
    <p:sldId id="381" r:id="rId10"/>
    <p:sldId id="388" r:id="rId11"/>
    <p:sldId id="389" r:id="rId12"/>
    <p:sldId id="378" r:id="rId13"/>
    <p:sldId id="393" r:id="rId14"/>
    <p:sldId id="390" r:id="rId15"/>
    <p:sldId id="391" r:id="rId16"/>
    <p:sldId id="384" r:id="rId17"/>
    <p:sldId id="387" r:id="rId18"/>
    <p:sldId id="394" r:id="rId19"/>
    <p:sldId id="396" r:id="rId20"/>
    <p:sldId id="398" r:id="rId21"/>
    <p:sldId id="399" r:id="rId22"/>
    <p:sldId id="397" r:id="rId23"/>
    <p:sldId id="400" r:id="rId24"/>
    <p:sldId id="401" r:id="rId25"/>
    <p:sldId id="395" r:id="rId26"/>
    <p:sldId id="385" r:id="rId27"/>
    <p:sldId id="382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4975"/>
    <a:srgbClr val="5A88C6"/>
    <a:srgbClr val="9FC2F4"/>
    <a:srgbClr val="3C6DAE"/>
    <a:srgbClr val="559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12F808-630D-7452-EBEE-F9533FC76958}" v="64" dt="2022-11-17T01:15:25.409"/>
    <p1510:client id="{47609246-33C4-1A70-8D7A-06A26B393D0D}" v="80" dt="2022-11-17T02:52:24.487"/>
    <p1510:client id="{B081AD79-035B-0096-5275-46A3EF78CF76}" v="3" dt="2022-11-17T17:38:48.434"/>
    <p1510:client id="{C5208396-8847-4F24-919C-BB3023730988}" v="2377" dt="2022-11-17T18:01:29.596"/>
    <p1510:client id="{E7FB0931-4FB9-3E28-26CC-894CE9A9BF79}" v="200" dt="2022-11-17T14:29:49.549"/>
    <p1510:client id="{EC224931-B879-64D6-8E05-88BB91F34C1A}" v="785" dt="2022-11-17T02:51:18.543"/>
    <p1510:client id="{F87D75AC-0DB8-08B2-E88E-777560956F79}" v="150" dt="2022-11-21T17:07:20.8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BE448-0F65-82A1-B186-EB4519F9C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01C85-9FCF-369A-9280-D2C255D3E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E9CF76-3165-7734-B129-CBC26624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1C08-368A-47B8-87CC-079BD1357CAA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67353B-327F-2968-38F4-D5DB3156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C9E8DB-92CB-D888-EAEA-796C1CDF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F1820-58B9-4A02-8B08-8E0CD22205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2810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C73EE-FE0A-5625-9162-03BBFC7E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91B82AD-7163-ACC3-B529-615909C23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580707-E5E5-97A6-FEFA-14D4FD735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1C08-368A-47B8-87CC-079BD1357CAA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D6959A-9CA9-07DC-03D7-BD03148DC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F64F8A-5E8A-5AB4-5A6B-8433D12A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F1820-58B9-4A02-8B08-8E0CD22205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3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FB1C165-29BF-C76B-0CB7-A3FB29D4C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9B3CEA6-9288-F844-9ED0-FC55C5093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946DF6-C76E-BFBF-513C-A0E99111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1C08-368A-47B8-87CC-079BD1357CAA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27CE79-8F11-C4A9-76AB-9F11576CC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9CA44C-0D13-754C-926B-8B847A54B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F1820-58B9-4A02-8B08-8E0CD22205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848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9A4F1-591E-D937-06F0-F8F7B198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2DB89A-3BE7-BD2E-6C1F-72E3547D6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96804D-7D8C-ACD2-577D-4829F581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1C08-368A-47B8-87CC-079BD1357CAA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639CDC-BC3F-D958-3475-5D2683FD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F1D94C-80BC-3F5E-ED4E-E72FF816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F1820-58B9-4A02-8B08-8E0CD22205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30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3E6C3E-6D8C-9689-2BBE-51B6C4D2E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D94F5D-AB67-BF2A-BA2A-F730633E2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353902-D3AE-74C6-7E32-90F6E390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1C08-368A-47B8-87CC-079BD1357CAA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E5C4E0-7198-1CF4-0ED0-29C82AE4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F7F9A1-9419-43AE-7AAF-68DE01990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F1820-58B9-4A02-8B08-8E0CD22205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02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01DA5-6324-7504-265D-F9D38BF2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CEF1FB-298C-BC32-6FA0-A4C0F7EE9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DD2EDF-79F2-6C8F-88D7-3614BD74D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046C9D-76D5-79C7-F747-618E0E6A9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1C08-368A-47B8-87CC-079BD1357CAA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C4A69B-F79F-CB99-7634-E047B7856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15992A-435F-7647-3136-B0E7D8E3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F1820-58B9-4A02-8B08-8E0CD22205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880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C3D24A-0882-EC47-7187-4AC9D737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90E4CE-0E5C-008B-0489-4F05F4220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664CA5-F6CE-E2D8-B1F3-E1E5A4E1A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9AE31FC-7866-488A-84A9-54578829F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934D985-E30F-2EB4-CE48-9FD6E22633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10C05C1-7A0A-A564-C06B-7303E7B3B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1C08-368A-47B8-87CC-079BD1357CAA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31FD038-67C1-3376-F87E-C8B9C5A0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BB5C2C3-B1C7-BA49-C82B-63F9B060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F1820-58B9-4A02-8B08-8E0CD22205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092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4E7B9-4AD2-76EC-C1DD-EC47EEC5E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9ED006E-4550-E8E4-F693-D217B71A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1C08-368A-47B8-87CC-079BD1357CAA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3C2069E-9078-DA1E-BCAC-CDB35C762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E18D21-1B5A-4F3A-16C8-3F74AE774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F1820-58B9-4A02-8B08-8E0CD22205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281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26DA0C4-5B59-3C0C-9C1D-23BC20C95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1C08-368A-47B8-87CC-079BD1357CAA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E769FF0-E864-6507-8CAB-7D71AD977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EA9EF9-480E-65F6-F545-A2AAE3D1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F1820-58B9-4A02-8B08-8E0CD22205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489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DBF93-D237-654C-2258-5614EC102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E9E800-FD30-BE2B-9B23-692176305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850E91B-1D30-A541-71D9-D119F86F1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FE24F6B-5671-3F06-9BD2-1A78F8306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1C08-368A-47B8-87CC-079BD1357CAA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BB5D9D-D530-C0B4-2AC6-23857E4B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CE7528-0923-2B03-320F-AC3DC39CA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F1820-58B9-4A02-8B08-8E0CD22205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01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8BCCC6-849F-7585-7687-981253275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B4508E9-27DC-DFFC-713A-788EAF2E2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F0D772-02D7-C256-0236-80B31B8DC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20FD742-06D8-C695-B21A-77B74FC1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31C08-368A-47B8-87CC-079BD1357CAA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74E0AB-08CE-3545-C822-AA18113EB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C77E88-9F26-F1CC-085D-A6086A06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F1820-58B9-4A02-8B08-8E0CD22205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94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5B1590D-E548-4263-BB94-EF6A973E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037591-750A-8C42-E88D-7D4FBD79C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1389BF-7A53-DD2F-FDD5-BA50E3E00C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31C08-368A-47B8-87CC-079BD1357CAA}" type="datetimeFigureOut">
              <a:rPr lang="pt-BR" smtClean="0"/>
              <a:t>21/11/2022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735D06-4F48-6BDD-2A31-C284EF399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8127C1-6914-A13D-8B97-DE49B684B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F1820-58B9-4A02-8B08-8E0CD22205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5904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220515646_Textual_analysis_of_stock_market_prediction_using_breaking_financial_news_The_AZFin_text_system" TargetMode="External"/><Relationship Id="rId3" Type="http://schemas.openxmlformats.org/officeDocument/2006/relationships/hyperlink" Target="https://valor.globo.com/financas/coluna/a-evolucao-dos-fundos-quantitativos-no-brasil.ghtml" TargetMode="External"/><Relationship Id="rId7" Type="http://schemas.openxmlformats.org/officeDocument/2006/relationships/hyperlink" Target="https://www.suno.com.br/artigos/hft-high-frequency-trading/" TargetMode="External"/><Relationship Id="rId2" Type="http://schemas.openxmlformats.org/officeDocument/2006/relationships/hyperlink" Target="https://gscap.com.br/o-que-e-um-fundo-quantitativ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IxBEKsxlQh4" TargetMode="External"/><Relationship Id="rId5" Type="http://schemas.openxmlformats.org/officeDocument/2006/relationships/hyperlink" Target="https://conteudos.xpi.com.br/aprenda-a-investir/relatorios/leda-braga-a-rainha-dos-fundosquantitativos-que-conquistou-wall-street/" TargetMode="External"/><Relationship Id="rId10" Type="http://schemas.openxmlformats.org/officeDocument/2006/relationships/hyperlink" Target="https://corporatefinanceinstitute.com/resources/wealth-management/quant-fund/" TargetMode="External"/><Relationship Id="rId4" Type="http://schemas.openxmlformats.org/officeDocument/2006/relationships/hyperlink" Target="https://conteudos.xpi.com.br/fundos-de-investimento/relatorios/uma-transformacao-tecnologica-a-seu-favor-indo-a-fundo-no-outliers-com-a-kadima-asset/#:~:text=Foi%20em%202007%2C%20quando%20ainda,gest%C3%A3o%20puramente%20realizada%20por%20algoritmos" TargetMode="External"/><Relationship Id="rId9" Type="http://schemas.openxmlformats.org/officeDocument/2006/relationships/hyperlink" Target="https://blog.pandhora.com/category/fundos-quantitativo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Órgãos reguladores do Mercado Financeiro n0 Brasil">
            <a:extLst>
              <a:ext uri="{FF2B5EF4-FFF2-40B4-BE49-F238E27FC236}">
                <a16:creationId xmlns:a16="http://schemas.microsoft.com/office/drawing/2014/main" id="{65BF06BC-126B-F1EA-ABAE-CC931989C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778B60F0-4C53-4456-895A-090DC81690C1}"/>
              </a:ext>
            </a:extLst>
          </p:cNvPr>
          <p:cNvSpPr/>
          <p:nvPr/>
        </p:nvSpPr>
        <p:spPr>
          <a:xfrm>
            <a:off x="-5919" y="-2220"/>
            <a:ext cx="12197919" cy="6865397"/>
          </a:xfrm>
          <a:prstGeom prst="rect">
            <a:avLst/>
          </a:prstGeom>
          <a:solidFill>
            <a:srgbClr val="0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9">
            <a:extLst>
              <a:ext uri="{FF2B5EF4-FFF2-40B4-BE49-F238E27FC236}">
                <a16:creationId xmlns:a16="http://schemas.microsoft.com/office/drawing/2014/main" id="{98EDDA77-4779-43A1-9EB2-D611D69EAAE0}"/>
              </a:ext>
            </a:extLst>
          </p:cNvPr>
          <p:cNvSpPr txBox="1"/>
          <p:nvPr/>
        </p:nvSpPr>
        <p:spPr>
          <a:xfrm>
            <a:off x="646010" y="2581045"/>
            <a:ext cx="11221786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600" b="1">
                <a:solidFill>
                  <a:schemeClr val="bg1"/>
                </a:solidFill>
                <a:latin typeface="Segoe UI"/>
                <a:cs typeface="Segoe UI"/>
              </a:rPr>
              <a:t>AI no Mercado Financeiro</a:t>
            </a:r>
          </a:p>
        </p:txBody>
      </p:sp>
      <p:sp>
        <p:nvSpPr>
          <p:cNvPr id="8" name="CaixaDeTexto 9">
            <a:extLst>
              <a:ext uri="{FF2B5EF4-FFF2-40B4-BE49-F238E27FC236}">
                <a16:creationId xmlns:a16="http://schemas.microsoft.com/office/drawing/2014/main" id="{703D8C35-E9DF-4D92-9718-B3490D822862}"/>
              </a:ext>
            </a:extLst>
          </p:cNvPr>
          <p:cNvSpPr txBox="1"/>
          <p:nvPr/>
        </p:nvSpPr>
        <p:spPr>
          <a:xfrm>
            <a:off x="705922" y="4287983"/>
            <a:ext cx="1122178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b="1">
                <a:solidFill>
                  <a:schemeClr val="bg1"/>
                </a:solidFill>
                <a:latin typeface="Segoe UI"/>
                <a:cs typeface="Segoe UI"/>
              </a:rPr>
              <a:t>Grupo 1</a:t>
            </a:r>
            <a:endParaRPr lang="pt-BR" sz="28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Arrow Connector 4">
            <a:extLst>
              <a:ext uri="{FF2B5EF4-FFF2-40B4-BE49-F238E27FC236}">
                <a16:creationId xmlns:a16="http://schemas.microsoft.com/office/drawing/2014/main" id="{9FEEAB64-19D3-4F52-B5F0-EB3B4A7422D9}"/>
              </a:ext>
            </a:extLst>
          </p:cNvPr>
          <p:cNvCxnSpPr>
            <a:cxnSpLocks/>
          </p:cNvCxnSpPr>
          <p:nvPr/>
        </p:nvCxnSpPr>
        <p:spPr>
          <a:xfrm>
            <a:off x="839771" y="3787896"/>
            <a:ext cx="10437829" cy="0"/>
          </a:xfrm>
          <a:prstGeom prst="straightConnector1">
            <a:avLst/>
          </a:prstGeom>
          <a:ln w="57150">
            <a:solidFill>
              <a:srgbClr val="9FC2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0B5F5A-C394-4204-ABD3-B8BA11A5D1E6}"/>
              </a:ext>
            </a:extLst>
          </p:cNvPr>
          <p:cNvSpPr txBox="1"/>
          <p:nvPr/>
        </p:nvSpPr>
        <p:spPr>
          <a:xfrm>
            <a:off x="705922" y="4875294"/>
            <a:ext cx="1122178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>
                <a:solidFill>
                  <a:schemeClr val="bg1"/>
                </a:solidFill>
                <a:latin typeface="Segoe UI"/>
                <a:cs typeface="Segoe UI"/>
              </a:rPr>
              <a:t>Guilherme Aranha</a:t>
            </a:r>
          </a:p>
          <a:p>
            <a:r>
              <a:rPr lang="pt-BR" sz="2000">
                <a:solidFill>
                  <a:schemeClr val="bg1"/>
                </a:solidFill>
                <a:latin typeface="Segoe UI"/>
                <a:cs typeface="Segoe UI"/>
              </a:rPr>
              <a:t>Gustavo Borges</a:t>
            </a:r>
          </a:p>
          <a:p>
            <a:r>
              <a:rPr lang="pt-BR" sz="2000">
                <a:solidFill>
                  <a:schemeClr val="bg1"/>
                </a:solidFill>
                <a:latin typeface="Segoe UI"/>
                <a:cs typeface="Segoe UI"/>
              </a:rPr>
              <a:t>Leonardo Elias</a:t>
            </a:r>
          </a:p>
          <a:p>
            <a:r>
              <a:rPr lang="pt-BR" sz="2000">
                <a:solidFill>
                  <a:schemeClr val="bg1"/>
                </a:solidFill>
                <a:latin typeface="Segoe UI"/>
                <a:cs typeface="Segoe UI"/>
              </a:rPr>
              <a:t>Rafael Oncins</a:t>
            </a:r>
          </a:p>
        </p:txBody>
      </p:sp>
    </p:spTree>
    <p:extLst>
      <p:ext uri="{BB962C8B-B14F-4D97-AF65-F5344CB8AC3E}">
        <p14:creationId xmlns:p14="http://schemas.microsoft.com/office/powerpoint/2010/main" val="181467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Agrupar 26">
            <a:extLst>
              <a:ext uri="{FF2B5EF4-FFF2-40B4-BE49-F238E27FC236}">
                <a16:creationId xmlns:a16="http://schemas.microsoft.com/office/drawing/2014/main" id="{37F625EE-DEF3-463B-9A04-BC5EAEE2051F}"/>
              </a:ext>
            </a:extLst>
          </p:cNvPr>
          <p:cNvGrpSpPr/>
          <p:nvPr/>
        </p:nvGrpSpPr>
        <p:grpSpPr>
          <a:xfrm>
            <a:off x="1134590" y="879867"/>
            <a:ext cx="2907839" cy="2167889"/>
            <a:chOff x="2954055" y="963843"/>
            <a:chExt cx="2907839" cy="2167889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F6EDF9EC-65B0-4E59-9C04-AD70C8A2D434}"/>
                </a:ext>
              </a:extLst>
            </p:cNvPr>
            <p:cNvGrpSpPr/>
            <p:nvPr/>
          </p:nvGrpSpPr>
          <p:grpSpPr>
            <a:xfrm>
              <a:off x="3100917" y="963843"/>
              <a:ext cx="2614050" cy="2167889"/>
              <a:chOff x="1726809" y="1257821"/>
              <a:chExt cx="3439550" cy="2802888"/>
            </a:xfrm>
          </p:grpSpPr>
          <p:sp>
            <p:nvSpPr>
              <p:cNvPr id="5" name="Retângulo Arredondado 1">
                <a:extLst>
                  <a:ext uri="{FF2B5EF4-FFF2-40B4-BE49-F238E27FC236}">
                    <a16:creationId xmlns:a16="http://schemas.microsoft.com/office/drawing/2014/main" id="{5C20A3BC-8903-4364-A8BB-54154445E59A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9FC2F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1C20AC30-9499-47B1-A7AA-452422FD85C4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9FC2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200"/>
                  <a:t>1</a:t>
                </a:r>
              </a:p>
            </p:txBody>
          </p:sp>
        </p:grp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48B4586-4CC9-4CE7-97B6-099474A43847}"/>
                </a:ext>
              </a:extLst>
            </p:cNvPr>
            <p:cNvSpPr txBox="1"/>
            <p:nvPr/>
          </p:nvSpPr>
          <p:spPr>
            <a:xfrm>
              <a:off x="2954055" y="2065235"/>
              <a:ext cx="29078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Evolução da AI no Mercado Financeiro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38AB6E5-98D8-4BB4-827B-993154CFD294}"/>
              </a:ext>
            </a:extLst>
          </p:cNvPr>
          <p:cNvGrpSpPr/>
          <p:nvPr/>
        </p:nvGrpSpPr>
        <p:grpSpPr>
          <a:xfrm>
            <a:off x="4634822" y="879866"/>
            <a:ext cx="2907839" cy="2167889"/>
            <a:chOff x="6510054" y="963842"/>
            <a:chExt cx="2907839" cy="2167889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07BA6039-7EB8-4607-BEDD-1CD31F5F0B08}"/>
                </a:ext>
              </a:extLst>
            </p:cNvPr>
            <p:cNvGrpSpPr/>
            <p:nvPr/>
          </p:nvGrpSpPr>
          <p:grpSpPr>
            <a:xfrm>
              <a:off x="6656916" y="963842"/>
              <a:ext cx="2614050" cy="2167889"/>
              <a:chOff x="1726809" y="1257821"/>
              <a:chExt cx="3439550" cy="2802888"/>
            </a:xfrm>
          </p:grpSpPr>
          <p:sp>
            <p:nvSpPr>
              <p:cNvPr id="8" name="Retângulo Arredondado 1">
                <a:extLst>
                  <a:ext uri="{FF2B5EF4-FFF2-40B4-BE49-F238E27FC236}">
                    <a16:creationId xmlns:a16="http://schemas.microsoft.com/office/drawing/2014/main" id="{73E5ECCD-B564-4E76-BC2A-678645CA1D36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5596F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22ECA885-AEC7-4E15-B9ED-445A36402B61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5596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2</a:t>
                </a:r>
                <a:endParaRPr lang="pt-BR" sz="3200"/>
              </a:p>
            </p:txBody>
          </p:sp>
        </p:grp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EA535EB-D09D-4665-A36A-8737DE8CAC58}"/>
                </a:ext>
              </a:extLst>
            </p:cNvPr>
            <p:cNvSpPr txBox="1"/>
            <p:nvPr/>
          </p:nvSpPr>
          <p:spPr>
            <a:xfrm>
              <a:off x="6510054" y="2046572"/>
              <a:ext cx="29078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O que são os fundos quantitativos?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5927ED8-CCC5-46EB-96FF-F3131F5C83CD}"/>
              </a:ext>
            </a:extLst>
          </p:cNvPr>
          <p:cNvGrpSpPr/>
          <p:nvPr/>
        </p:nvGrpSpPr>
        <p:grpSpPr>
          <a:xfrm>
            <a:off x="8281915" y="840858"/>
            <a:ext cx="2614050" cy="2167889"/>
            <a:chOff x="10101380" y="924834"/>
            <a:chExt cx="2614050" cy="2167889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7C3327A2-9F8F-4BF4-BAA2-7DE44B068F78}"/>
                </a:ext>
              </a:extLst>
            </p:cNvPr>
            <p:cNvGrpSpPr/>
            <p:nvPr/>
          </p:nvGrpSpPr>
          <p:grpSpPr>
            <a:xfrm>
              <a:off x="10101380" y="924834"/>
              <a:ext cx="2614050" cy="2167889"/>
              <a:chOff x="1726809" y="1257821"/>
              <a:chExt cx="3439550" cy="2802888"/>
            </a:xfrm>
          </p:grpSpPr>
          <p:sp>
            <p:nvSpPr>
              <p:cNvPr id="11" name="Retângulo Arredondado 1">
                <a:extLst>
                  <a:ext uri="{FF2B5EF4-FFF2-40B4-BE49-F238E27FC236}">
                    <a16:creationId xmlns:a16="http://schemas.microsoft.com/office/drawing/2014/main" id="{4FCF5E6B-28A8-46AB-8BA4-382031EAA5E9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5A88C6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E06DF72A-18A5-4721-95BF-56B4840ED357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5A88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3</a:t>
                </a:r>
                <a:endParaRPr lang="pt-BR" sz="3200"/>
              </a:p>
            </p:txBody>
          </p:sp>
        </p:grp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0827C448-A077-4C5E-B3A5-707B5765FA3F}"/>
                </a:ext>
              </a:extLst>
            </p:cNvPr>
            <p:cNvSpPr txBox="1"/>
            <p:nvPr/>
          </p:nvSpPr>
          <p:spPr>
            <a:xfrm>
              <a:off x="10108638" y="2027974"/>
              <a:ext cx="2581882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Fundos Quantitativos x Fundos Tradicionais</a:t>
              </a:r>
            </a:p>
          </p:txBody>
        </p:sp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82C40E01-3E5B-4E72-8CFF-B3D950DBC31B}"/>
              </a:ext>
            </a:extLst>
          </p:cNvPr>
          <p:cNvSpPr/>
          <p:nvPr/>
        </p:nvSpPr>
        <p:spPr>
          <a:xfrm>
            <a:off x="-979714" y="186612"/>
            <a:ext cx="793102" cy="485192"/>
          </a:xfrm>
          <a:prstGeom prst="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4DF8B22-94DE-4D4E-AD27-166A41123B4A}"/>
              </a:ext>
            </a:extLst>
          </p:cNvPr>
          <p:cNvSpPr/>
          <p:nvPr/>
        </p:nvSpPr>
        <p:spPr>
          <a:xfrm>
            <a:off x="-976604" y="759512"/>
            <a:ext cx="793102" cy="485192"/>
          </a:xfrm>
          <a:prstGeom prst="rect">
            <a:avLst/>
          </a:prstGeom>
          <a:solidFill>
            <a:srgbClr val="55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7497312-5601-4A36-B44C-30D2EAF036E2}"/>
              </a:ext>
            </a:extLst>
          </p:cNvPr>
          <p:cNvSpPr/>
          <p:nvPr/>
        </p:nvSpPr>
        <p:spPr>
          <a:xfrm>
            <a:off x="-976604" y="1332412"/>
            <a:ext cx="793102" cy="485192"/>
          </a:xfrm>
          <a:prstGeom prst="rect">
            <a:avLst/>
          </a:prstGeom>
          <a:solidFill>
            <a:srgbClr val="5A8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0F9D31A-DEB0-48BE-BEEE-BDA48959CAC0}"/>
              </a:ext>
            </a:extLst>
          </p:cNvPr>
          <p:cNvSpPr/>
          <p:nvPr/>
        </p:nvSpPr>
        <p:spPr>
          <a:xfrm>
            <a:off x="-973494" y="2567786"/>
            <a:ext cx="793102" cy="485192"/>
          </a:xfrm>
          <a:prstGeom prst="rect">
            <a:avLst/>
          </a:prstGeom>
          <a:solidFill>
            <a:srgbClr val="29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244BF64-8B01-4287-9B2B-69AB2A25F8E0}"/>
              </a:ext>
            </a:extLst>
          </p:cNvPr>
          <p:cNvSpPr/>
          <p:nvPr/>
        </p:nvSpPr>
        <p:spPr>
          <a:xfrm>
            <a:off x="-982825" y="3140686"/>
            <a:ext cx="793102" cy="485192"/>
          </a:xfrm>
          <a:prstGeom prst="rect">
            <a:avLst/>
          </a:prstGeom>
          <a:solidFill>
            <a:srgbClr val="4B5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2F4D8E0B-CE63-4167-A0A8-0867B3602DFF}"/>
              </a:ext>
            </a:extLst>
          </p:cNvPr>
          <p:cNvGrpSpPr/>
          <p:nvPr/>
        </p:nvGrpSpPr>
        <p:grpSpPr>
          <a:xfrm>
            <a:off x="1141848" y="3654166"/>
            <a:ext cx="2907839" cy="2167889"/>
            <a:chOff x="2954055" y="963843"/>
            <a:chExt cx="2907839" cy="2167889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9CA2DA9-E594-4E3D-9DA4-CB1E1AA7A374}"/>
                </a:ext>
              </a:extLst>
            </p:cNvPr>
            <p:cNvGrpSpPr/>
            <p:nvPr/>
          </p:nvGrpSpPr>
          <p:grpSpPr>
            <a:xfrm>
              <a:off x="3100917" y="963843"/>
              <a:ext cx="2614050" cy="2167889"/>
              <a:chOff x="1726809" y="1257821"/>
              <a:chExt cx="3439550" cy="2802888"/>
            </a:xfrm>
          </p:grpSpPr>
          <p:sp>
            <p:nvSpPr>
              <p:cNvPr id="33" name="Retângulo Arredondado 1">
                <a:extLst>
                  <a:ext uri="{FF2B5EF4-FFF2-40B4-BE49-F238E27FC236}">
                    <a16:creationId xmlns:a16="http://schemas.microsoft.com/office/drawing/2014/main" id="{0E1F690B-8EA9-42A4-95E0-1212A3C2C111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3C6DAE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CA5584AB-8589-4DA4-A042-39FA72306F1E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3C6D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200"/>
                  <a:t>4</a:t>
                </a:r>
              </a:p>
            </p:txBody>
          </p:sp>
        </p:grp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BB4C1DF0-D5A1-4345-924C-CB61ACD5597F}"/>
                </a:ext>
              </a:extLst>
            </p:cNvPr>
            <p:cNvSpPr txBox="1"/>
            <p:nvPr/>
          </p:nvSpPr>
          <p:spPr>
            <a:xfrm>
              <a:off x="2954055" y="2093228"/>
              <a:ext cx="290783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E para os investidores?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56592150-DBEE-41E2-9E88-356EA9776F14}"/>
              </a:ext>
            </a:extLst>
          </p:cNvPr>
          <p:cNvGrpSpPr/>
          <p:nvPr/>
        </p:nvGrpSpPr>
        <p:grpSpPr>
          <a:xfrm>
            <a:off x="4642081" y="3654165"/>
            <a:ext cx="2907839" cy="2167889"/>
            <a:chOff x="6510054" y="963842"/>
            <a:chExt cx="2907839" cy="2167889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96EFAE21-816C-4285-A8E2-B9D0DBB48356}"/>
                </a:ext>
              </a:extLst>
            </p:cNvPr>
            <p:cNvGrpSpPr/>
            <p:nvPr/>
          </p:nvGrpSpPr>
          <p:grpSpPr>
            <a:xfrm>
              <a:off x="6656916" y="963842"/>
              <a:ext cx="2614050" cy="2167889"/>
              <a:chOff x="1726809" y="1257821"/>
              <a:chExt cx="3439550" cy="2802888"/>
            </a:xfrm>
          </p:grpSpPr>
          <p:sp>
            <p:nvSpPr>
              <p:cNvPr id="38" name="Retângulo Arredondado 1">
                <a:extLst>
                  <a:ext uri="{FF2B5EF4-FFF2-40B4-BE49-F238E27FC236}">
                    <a16:creationId xmlns:a16="http://schemas.microsoft.com/office/drawing/2014/main" id="{676B474B-6E6A-4F11-B155-3E645622832B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294975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3EA9947B-5145-42D9-8F95-6EE6701ABAA1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2949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5</a:t>
                </a:r>
                <a:endParaRPr lang="pt-BR" sz="3200"/>
              </a:p>
            </p:txBody>
          </p:sp>
        </p:grp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99353F1-580A-4FA0-95A6-6DE15762F1BF}"/>
                </a:ext>
              </a:extLst>
            </p:cNvPr>
            <p:cNvSpPr txBox="1"/>
            <p:nvPr/>
          </p:nvSpPr>
          <p:spPr>
            <a:xfrm>
              <a:off x="6510054" y="2102558"/>
              <a:ext cx="290783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/>
                  <a:cs typeface="Segoe UI"/>
                </a:rPr>
                <a:t>Tipos de Algoritmos</a:t>
              </a:r>
              <a:endParaRPr lang="pt-BR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8E84AB22-0496-4670-81FE-8332FD70FB47}"/>
              </a:ext>
            </a:extLst>
          </p:cNvPr>
          <p:cNvGrpSpPr/>
          <p:nvPr/>
        </p:nvGrpSpPr>
        <p:grpSpPr>
          <a:xfrm>
            <a:off x="8142313" y="3615157"/>
            <a:ext cx="2907839" cy="2167889"/>
            <a:chOff x="9954520" y="924834"/>
            <a:chExt cx="2907839" cy="2167889"/>
          </a:xfrm>
        </p:grpSpPr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28AF1D03-79BF-4FD5-AA83-BC414E523231}"/>
                </a:ext>
              </a:extLst>
            </p:cNvPr>
            <p:cNvGrpSpPr/>
            <p:nvPr/>
          </p:nvGrpSpPr>
          <p:grpSpPr>
            <a:xfrm>
              <a:off x="10101380" y="924834"/>
              <a:ext cx="2614050" cy="2167889"/>
              <a:chOff x="1726809" y="1257821"/>
              <a:chExt cx="3439550" cy="2802888"/>
            </a:xfrm>
          </p:grpSpPr>
          <p:sp>
            <p:nvSpPr>
              <p:cNvPr id="43" name="Retângulo Arredondado 1">
                <a:extLst>
                  <a:ext uri="{FF2B5EF4-FFF2-40B4-BE49-F238E27FC236}">
                    <a16:creationId xmlns:a16="http://schemas.microsoft.com/office/drawing/2014/main" id="{AA6A4975-236C-4197-9AEE-E7D71C482DBD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4B5B73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0392ADBA-14F5-4471-9B39-879239019271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4B5B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6</a:t>
                </a:r>
                <a:endParaRPr lang="pt-BR" sz="3200"/>
              </a:p>
            </p:txBody>
          </p:sp>
        </p:grp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67A8BF8C-02F1-4383-946E-3865DCF2F84F}"/>
                </a:ext>
              </a:extLst>
            </p:cNvPr>
            <p:cNvSpPr txBox="1"/>
            <p:nvPr/>
          </p:nvSpPr>
          <p:spPr>
            <a:xfrm>
              <a:off x="9954520" y="2082214"/>
              <a:ext cx="29078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/>
                  <a:cs typeface="Segoe UI"/>
                </a:rPr>
                <a:t>O que esperar </a:t>
              </a:r>
            </a:p>
            <a:p>
              <a:pPr algn="ctr"/>
              <a:r>
                <a:rPr lang="pt-BR">
                  <a:latin typeface="Segoe UI"/>
                  <a:cs typeface="Segoe UI"/>
                </a:rPr>
                <a:t>do futuro?</a:t>
              </a:r>
              <a:endParaRPr lang="pt-BR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Retângulo: Cantos Arredondados 21">
            <a:extLst>
              <a:ext uri="{FF2B5EF4-FFF2-40B4-BE49-F238E27FC236}">
                <a16:creationId xmlns:a16="http://schemas.microsoft.com/office/drawing/2014/main" id="{40EC5D99-E8D0-43DE-8E53-88FCE24F7857}"/>
              </a:ext>
            </a:extLst>
          </p:cNvPr>
          <p:cNvSpPr/>
          <p:nvPr/>
        </p:nvSpPr>
        <p:spPr>
          <a:xfrm rot="16200000">
            <a:off x="-668401" y="-76151"/>
            <a:ext cx="2040173" cy="152306"/>
          </a:xfrm>
          <a:prstGeom prst="round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10">
            <a:extLst>
              <a:ext uri="{FF2B5EF4-FFF2-40B4-BE49-F238E27FC236}">
                <a16:creationId xmlns:a16="http://schemas.microsoft.com/office/drawing/2014/main" id="{38DC159E-EDF1-489E-9701-F544C5E926D2}"/>
              </a:ext>
            </a:extLst>
          </p:cNvPr>
          <p:cNvSpPr txBox="1"/>
          <p:nvPr/>
        </p:nvSpPr>
        <p:spPr>
          <a:xfrm>
            <a:off x="518133" y="196032"/>
            <a:ext cx="501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  <a:endParaRPr lang="pt-BR" sz="4000" b="1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230BFCFD-9A6A-47CB-8FAE-AEC3593B7AA2}"/>
              </a:ext>
            </a:extLst>
          </p:cNvPr>
          <p:cNvSpPr/>
          <p:nvPr/>
        </p:nvSpPr>
        <p:spPr>
          <a:xfrm>
            <a:off x="-973494" y="1951342"/>
            <a:ext cx="793102" cy="485192"/>
          </a:xfrm>
          <a:prstGeom prst="rect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7">
            <a:extLst>
              <a:ext uri="{FF2B5EF4-FFF2-40B4-BE49-F238E27FC236}">
                <a16:creationId xmlns:a16="http://schemas.microsoft.com/office/drawing/2014/main" id="{89B05B36-61C8-0BC7-AF2C-5CD1393254E7}"/>
              </a:ext>
            </a:extLst>
          </p:cNvPr>
          <p:cNvSpPr/>
          <p:nvPr/>
        </p:nvSpPr>
        <p:spPr>
          <a:xfrm>
            <a:off x="8005512" y="3392488"/>
            <a:ext cx="3364811" cy="5979825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7">
            <a:extLst>
              <a:ext uri="{FF2B5EF4-FFF2-40B4-BE49-F238E27FC236}">
                <a16:creationId xmlns:a16="http://schemas.microsoft.com/office/drawing/2014/main" id="{854D625B-5668-CD14-5663-CEC682C39428}"/>
              </a:ext>
            </a:extLst>
          </p:cNvPr>
          <p:cNvSpPr/>
          <p:nvPr/>
        </p:nvSpPr>
        <p:spPr>
          <a:xfrm>
            <a:off x="351685" y="3198089"/>
            <a:ext cx="7360557" cy="3371158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2225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81955CF-CB24-DF37-1312-7AF986EAFCD8}"/>
              </a:ext>
            </a:extLst>
          </p:cNvPr>
          <p:cNvSpPr/>
          <p:nvPr/>
        </p:nvSpPr>
        <p:spPr>
          <a:xfrm>
            <a:off x="-1489731" y="6215062"/>
            <a:ext cx="15773400" cy="9527"/>
          </a:xfrm>
          <a:prstGeom prst="rect">
            <a:avLst/>
          </a:prstGeom>
          <a:solidFill>
            <a:srgbClr val="737373"/>
          </a:solidFill>
        </p:spPr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A46D21A7-EE8B-D49F-0741-F4EE4B68F59E}"/>
              </a:ext>
            </a:extLst>
          </p:cNvPr>
          <p:cNvSpPr/>
          <p:nvPr/>
        </p:nvSpPr>
        <p:spPr>
          <a:xfrm>
            <a:off x="339574" y="6165881"/>
            <a:ext cx="1584476" cy="116406"/>
          </a:xfrm>
          <a:prstGeom prst="rect">
            <a:avLst/>
          </a:prstGeom>
          <a:solidFill>
            <a:srgbClr val="9FC2F4"/>
          </a:solidFill>
        </p:spPr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7AF08CD1-7D5E-6C42-D5A7-42BE60C11640}"/>
              </a:ext>
            </a:extLst>
          </p:cNvPr>
          <p:cNvSpPr/>
          <p:nvPr/>
        </p:nvSpPr>
        <p:spPr>
          <a:xfrm>
            <a:off x="2311249" y="6165881"/>
            <a:ext cx="1584476" cy="116406"/>
          </a:xfrm>
          <a:prstGeom prst="rect">
            <a:avLst/>
          </a:prstGeom>
          <a:solidFill>
            <a:srgbClr val="5596F2"/>
          </a:solidFill>
        </p:spPr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EA452AD9-B927-77B0-0348-598413D1E5C9}"/>
              </a:ext>
            </a:extLst>
          </p:cNvPr>
          <p:cNvSpPr/>
          <p:nvPr/>
        </p:nvSpPr>
        <p:spPr>
          <a:xfrm>
            <a:off x="4282924" y="6165881"/>
            <a:ext cx="1584476" cy="116406"/>
          </a:xfrm>
          <a:prstGeom prst="rect">
            <a:avLst/>
          </a:prstGeom>
          <a:solidFill>
            <a:srgbClr val="5A88C6"/>
          </a:solidFill>
        </p:spPr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081E0796-A821-B870-4D8E-11EFE6FA44F0}"/>
              </a:ext>
            </a:extLst>
          </p:cNvPr>
          <p:cNvSpPr/>
          <p:nvPr/>
        </p:nvSpPr>
        <p:spPr>
          <a:xfrm>
            <a:off x="6254599" y="6165881"/>
            <a:ext cx="1584476" cy="116406"/>
          </a:xfrm>
          <a:prstGeom prst="rect">
            <a:avLst/>
          </a:prstGeom>
          <a:solidFill>
            <a:srgbClr val="3C6DAE"/>
          </a:solidFill>
        </p:spPr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C9733411-C22E-EF7D-D5CD-7DD8697328E6}"/>
              </a:ext>
            </a:extLst>
          </p:cNvPr>
          <p:cNvSpPr/>
          <p:nvPr/>
        </p:nvSpPr>
        <p:spPr>
          <a:xfrm>
            <a:off x="8226274" y="6165881"/>
            <a:ext cx="1584476" cy="116406"/>
          </a:xfrm>
          <a:prstGeom prst="rect">
            <a:avLst/>
          </a:prstGeom>
          <a:solidFill>
            <a:srgbClr val="294975"/>
          </a:solidFill>
        </p:spPr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2DB4C39C-4478-02B2-D5FC-C48892378C8D}"/>
              </a:ext>
            </a:extLst>
          </p:cNvPr>
          <p:cNvSpPr/>
          <p:nvPr/>
        </p:nvSpPr>
        <p:spPr>
          <a:xfrm>
            <a:off x="10197949" y="6165881"/>
            <a:ext cx="1584476" cy="116406"/>
          </a:xfrm>
          <a:prstGeom prst="rect">
            <a:avLst/>
          </a:prstGeom>
          <a:solidFill>
            <a:srgbClr val="4B5B73"/>
          </a:solidFill>
        </p:spPr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E43CB6-E2A6-BC66-E864-51446CC4E8E2}"/>
              </a:ext>
            </a:extLst>
          </p:cNvPr>
          <p:cNvSpPr txBox="1"/>
          <p:nvPr/>
        </p:nvSpPr>
        <p:spPr>
          <a:xfrm>
            <a:off x="-31321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EVOLUÇÃO DA AI</a:t>
            </a:r>
            <a:endParaRPr lang="pt-BR" sz="1400" b="1">
              <a:cs typeface="Calibri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2969EDC-77F9-B4F6-81D7-95FFC6C66D55}"/>
              </a:ext>
            </a:extLst>
          </p:cNvPr>
          <p:cNvSpPr txBox="1"/>
          <p:nvPr/>
        </p:nvSpPr>
        <p:spPr>
          <a:xfrm>
            <a:off x="561134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INVESTIDORES</a:t>
            </a:r>
            <a:endParaRPr lang="pt-BR" sz="1400" b="1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EC11BBA-19EB-10BF-8E32-986D825748C6}"/>
              </a:ext>
            </a:extLst>
          </p:cNvPr>
          <p:cNvSpPr txBox="1"/>
          <p:nvPr/>
        </p:nvSpPr>
        <p:spPr>
          <a:xfrm>
            <a:off x="75449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ALGORITMOS</a:t>
            </a:r>
            <a:endParaRPr lang="en-US" sz="140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81891B-C02A-BDCC-7674-551BACA4F435}"/>
              </a:ext>
            </a:extLst>
          </p:cNvPr>
          <p:cNvSpPr txBox="1"/>
          <p:nvPr/>
        </p:nvSpPr>
        <p:spPr>
          <a:xfrm>
            <a:off x="950706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FUTURO</a:t>
            </a:r>
            <a:endParaRPr lang="en-US"/>
          </a:p>
        </p:txBody>
      </p:sp>
      <p:sp>
        <p:nvSpPr>
          <p:cNvPr id="17" name="Retângulo 7">
            <a:extLst>
              <a:ext uri="{FF2B5EF4-FFF2-40B4-BE49-F238E27FC236}">
                <a16:creationId xmlns:a16="http://schemas.microsoft.com/office/drawing/2014/main" id="{B8A0C48C-B8FC-20ED-C3A8-D9DB54CAF0EE}"/>
              </a:ext>
            </a:extLst>
          </p:cNvPr>
          <p:cNvSpPr/>
          <p:nvPr/>
        </p:nvSpPr>
        <p:spPr>
          <a:xfrm>
            <a:off x="11868150" y="5562600"/>
            <a:ext cx="323849" cy="875522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7">
            <a:extLst>
              <a:ext uri="{FF2B5EF4-FFF2-40B4-BE49-F238E27FC236}">
                <a16:creationId xmlns:a16="http://schemas.microsoft.com/office/drawing/2014/main" id="{81D959BB-D830-92FC-BD0E-EF8F4C3FA90A}"/>
              </a:ext>
            </a:extLst>
          </p:cNvPr>
          <p:cNvSpPr/>
          <p:nvPr/>
        </p:nvSpPr>
        <p:spPr>
          <a:xfrm flipV="1">
            <a:off x="5876925" y="5746261"/>
            <a:ext cx="6315075" cy="88541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21">
            <a:extLst>
              <a:ext uri="{FF2B5EF4-FFF2-40B4-BE49-F238E27FC236}">
                <a16:creationId xmlns:a16="http://schemas.microsoft.com/office/drawing/2014/main" id="{D6F25670-4A3E-7747-A0A3-D050A4CEE7BD}"/>
              </a:ext>
            </a:extLst>
          </p:cNvPr>
          <p:cNvSpPr/>
          <p:nvPr/>
        </p:nvSpPr>
        <p:spPr>
          <a:xfrm rot="16200000">
            <a:off x="-668401" y="-76151"/>
            <a:ext cx="2040173" cy="152306"/>
          </a:xfrm>
          <a:prstGeom prst="round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E05C97C-1A2C-C8F4-AEC2-D76A87185A5A}"/>
              </a:ext>
            </a:extLst>
          </p:cNvPr>
          <p:cNvSpPr/>
          <p:nvPr/>
        </p:nvSpPr>
        <p:spPr>
          <a:xfrm>
            <a:off x="-979714" y="186612"/>
            <a:ext cx="793102" cy="485192"/>
          </a:xfrm>
          <a:prstGeom prst="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891561B-E3D0-01A2-E1B0-87C30D924089}"/>
              </a:ext>
            </a:extLst>
          </p:cNvPr>
          <p:cNvSpPr/>
          <p:nvPr/>
        </p:nvSpPr>
        <p:spPr>
          <a:xfrm>
            <a:off x="-976604" y="759512"/>
            <a:ext cx="793102" cy="485192"/>
          </a:xfrm>
          <a:prstGeom prst="rect">
            <a:avLst/>
          </a:prstGeom>
          <a:solidFill>
            <a:srgbClr val="55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B84DE29-AE1B-AD45-E95A-850A0BA8C265}"/>
              </a:ext>
            </a:extLst>
          </p:cNvPr>
          <p:cNvSpPr/>
          <p:nvPr/>
        </p:nvSpPr>
        <p:spPr>
          <a:xfrm>
            <a:off x="-976604" y="1332412"/>
            <a:ext cx="793102" cy="485192"/>
          </a:xfrm>
          <a:prstGeom prst="rect">
            <a:avLst/>
          </a:prstGeom>
          <a:solidFill>
            <a:srgbClr val="5A8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1CA7829-1062-E820-DC7A-C22A76D22A0A}"/>
              </a:ext>
            </a:extLst>
          </p:cNvPr>
          <p:cNvSpPr/>
          <p:nvPr/>
        </p:nvSpPr>
        <p:spPr>
          <a:xfrm>
            <a:off x="-973494" y="2567786"/>
            <a:ext cx="793102" cy="485192"/>
          </a:xfrm>
          <a:prstGeom prst="rect">
            <a:avLst/>
          </a:prstGeom>
          <a:solidFill>
            <a:srgbClr val="29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DB35565-BC2B-4D5D-DDC9-A50E02F7209D}"/>
              </a:ext>
            </a:extLst>
          </p:cNvPr>
          <p:cNvSpPr/>
          <p:nvPr/>
        </p:nvSpPr>
        <p:spPr>
          <a:xfrm>
            <a:off x="-982825" y="3140686"/>
            <a:ext cx="793102" cy="485192"/>
          </a:xfrm>
          <a:prstGeom prst="rect">
            <a:avLst/>
          </a:prstGeom>
          <a:solidFill>
            <a:srgbClr val="4B5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764C5E9-8AB2-04E1-51B1-D7373C9BB24E}"/>
              </a:ext>
            </a:extLst>
          </p:cNvPr>
          <p:cNvSpPr/>
          <p:nvPr/>
        </p:nvSpPr>
        <p:spPr>
          <a:xfrm>
            <a:off x="-973494" y="1951342"/>
            <a:ext cx="793102" cy="485192"/>
          </a:xfrm>
          <a:prstGeom prst="rect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91C39A-81A0-EC09-0972-56B5A2BFF8DC}"/>
              </a:ext>
            </a:extLst>
          </p:cNvPr>
          <p:cNvSpPr txBox="1"/>
          <p:nvPr/>
        </p:nvSpPr>
        <p:spPr>
          <a:xfrm>
            <a:off x="16394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FUNDOS QUANTITATIVO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AA00FD-D811-9040-ADAF-7C5D8A0522B8}"/>
              </a:ext>
            </a:extLst>
          </p:cNvPr>
          <p:cNvSpPr txBox="1"/>
          <p:nvPr/>
        </p:nvSpPr>
        <p:spPr>
          <a:xfrm>
            <a:off x="361109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QUANT X TRADICIONAL</a:t>
            </a:r>
          </a:p>
        </p:txBody>
      </p:sp>
      <p:sp>
        <p:nvSpPr>
          <p:cNvPr id="166" name="TextBox 22">
            <a:extLst>
              <a:ext uri="{FF2B5EF4-FFF2-40B4-BE49-F238E27FC236}">
                <a16:creationId xmlns:a16="http://schemas.microsoft.com/office/drawing/2014/main" id="{9FEB9997-6955-A9A1-1560-06D2DBB09F28}"/>
              </a:ext>
            </a:extLst>
          </p:cNvPr>
          <p:cNvSpPr txBox="1"/>
          <p:nvPr/>
        </p:nvSpPr>
        <p:spPr>
          <a:xfrm>
            <a:off x="3401924" y="503876"/>
            <a:ext cx="372277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t-BR" sz="2400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Fundos Tradicionais</a:t>
            </a:r>
            <a:endParaRPr lang="pt-BR" sz="120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0" name="Agrupar 169">
            <a:extLst>
              <a:ext uri="{FF2B5EF4-FFF2-40B4-BE49-F238E27FC236}">
                <a16:creationId xmlns:a16="http://schemas.microsoft.com/office/drawing/2014/main" id="{8C7FE388-11D9-10FE-725A-CD3780F1F34F}"/>
              </a:ext>
            </a:extLst>
          </p:cNvPr>
          <p:cNvGrpSpPr/>
          <p:nvPr/>
        </p:nvGrpSpPr>
        <p:grpSpPr>
          <a:xfrm>
            <a:off x="870636" y="1369136"/>
            <a:ext cx="2228372" cy="590086"/>
            <a:chOff x="861111" y="1512011"/>
            <a:chExt cx="2228372" cy="590086"/>
          </a:xfrm>
        </p:grpSpPr>
        <p:sp>
          <p:nvSpPr>
            <p:cNvPr id="132" name="Freeform 5">
              <a:extLst>
                <a:ext uri="{FF2B5EF4-FFF2-40B4-BE49-F238E27FC236}">
                  <a16:creationId xmlns:a16="http://schemas.microsoft.com/office/drawing/2014/main" id="{0F1BDC17-2AAC-AC6D-C6A2-AFC0FE527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252" y="1536730"/>
              <a:ext cx="1963231" cy="540647"/>
            </a:xfrm>
            <a:custGeom>
              <a:avLst/>
              <a:gdLst>
                <a:gd name="T0" fmla="*/ 1231 w 1231"/>
                <a:gd name="T1" fmla="*/ 171 h 339"/>
                <a:gd name="T2" fmla="*/ 937 w 1231"/>
                <a:gd name="T3" fmla="*/ 0 h 339"/>
                <a:gd name="T4" fmla="*/ 937 w 1231"/>
                <a:gd name="T5" fmla="*/ 55 h 339"/>
                <a:gd name="T6" fmla="*/ 0 w 1231"/>
                <a:gd name="T7" fmla="*/ 55 h 339"/>
                <a:gd name="T8" fmla="*/ 0 w 1231"/>
                <a:gd name="T9" fmla="*/ 287 h 339"/>
                <a:gd name="T10" fmla="*/ 937 w 1231"/>
                <a:gd name="T11" fmla="*/ 287 h 339"/>
                <a:gd name="T12" fmla="*/ 937 w 1231"/>
                <a:gd name="T13" fmla="*/ 339 h 339"/>
                <a:gd name="T14" fmla="*/ 1231 w 1231"/>
                <a:gd name="T15" fmla="*/ 171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1" h="339">
                  <a:moveTo>
                    <a:pt x="1231" y="171"/>
                  </a:moveTo>
                  <a:lnTo>
                    <a:pt x="937" y="0"/>
                  </a:lnTo>
                  <a:lnTo>
                    <a:pt x="937" y="55"/>
                  </a:lnTo>
                  <a:lnTo>
                    <a:pt x="0" y="55"/>
                  </a:lnTo>
                  <a:lnTo>
                    <a:pt x="0" y="287"/>
                  </a:lnTo>
                  <a:lnTo>
                    <a:pt x="937" y="287"/>
                  </a:lnTo>
                  <a:lnTo>
                    <a:pt x="937" y="339"/>
                  </a:lnTo>
                  <a:lnTo>
                    <a:pt x="1231" y="171"/>
                  </a:lnTo>
                  <a:close/>
                </a:path>
              </a:pathLst>
            </a:custGeom>
            <a:solidFill>
              <a:srgbClr val="9FC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AF8FE002-E07F-7834-84C3-DF5FE9EB6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111" y="1512011"/>
              <a:ext cx="680990" cy="590086"/>
            </a:xfrm>
            <a:custGeom>
              <a:avLst/>
              <a:gdLst>
                <a:gd name="T0" fmla="*/ 107 w 427"/>
                <a:gd name="T1" fmla="*/ 370 h 370"/>
                <a:gd name="T2" fmla="*/ 0 w 427"/>
                <a:gd name="T3" fmla="*/ 185 h 370"/>
                <a:gd name="T4" fmla="*/ 107 w 427"/>
                <a:gd name="T5" fmla="*/ 0 h 370"/>
                <a:gd name="T6" fmla="*/ 321 w 427"/>
                <a:gd name="T7" fmla="*/ 0 h 370"/>
                <a:gd name="T8" fmla="*/ 427 w 427"/>
                <a:gd name="T9" fmla="*/ 185 h 370"/>
                <a:gd name="T10" fmla="*/ 321 w 427"/>
                <a:gd name="T11" fmla="*/ 370 h 370"/>
                <a:gd name="T12" fmla="*/ 107 w 427"/>
                <a:gd name="T13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7" h="370">
                  <a:moveTo>
                    <a:pt x="107" y="370"/>
                  </a:moveTo>
                  <a:lnTo>
                    <a:pt x="0" y="185"/>
                  </a:lnTo>
                  <a:lnTo>
                    <a:pt x="107" y="0"/>
                  </a:lnTo>
                  <a:lnTo>
                    <a:pt x="321" y="0"/>
                  </a:lnTo>
                  <a:lnTo>
                    <a:pt x="427" y="185"/>
                  </a:lnTo>
                  <a:lnTo>
                    <a:pt x="321" y="370"/>
                  </a:lnTo>
                  <a:lnTo>
                    <a:pt x="107" y="370"/>
                  </a:lnTo>
                  <a:close/>
                </a:path>
              </a:pathLst>
            </a:custGeom>
            <a:solidFill>
              <a:srgbClr val="9FC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4" name="Freeform 13">
              <a:extLst>
                <a:ext uri="{FF2B5EF4-FFF2-40B4-BE49-F238E27FC236}">
                  <a16:creationId xmlns:a16="http://schemas.microsoft.com/office/drawing/2014/main" id="{C838AC2D-F3EB-5596-5239-82EDB356E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995" y="1543908"/>
              <a:ext cx="609224" cy="526293"/>
            </a:xfrm>
            <a:custGeom>
              <a:avLst/>
              <a:gdLst>
                <a:gd name="T0" fmla="*/ 287 w 382"/>
                <a:gd name="T1" fmla="*/ 330 h 330"/>
                <a:gd name="T2" fmla="*/ 97 w 382"/>
                <a:gd name="T3" fmla="*/ 330 h 330"/>
                <a:gd name="T4" fmla="*/ 0 w 382"/>
                <a:gd name="T5" fmla="*/ 164 h 330"/>
                <a:gd name="T6" fmla="*/ 97 w 382"/>
                <a:gd name="T7" fmla="*/ 0 h 330"/>
                <a:gd name="T8" fmla="*/ 287 w 382"/>
                <a:gd name="T9" fmla="*/ 0 h 330"/>
                <a:gd name="T10" fmla="*/ 382 w 382"/>
                <a:gd name="T11" fmla="*/ 164 h 330"/>
                <a:gd name="T12" fmla="*/ 287 w 382"/>
                <a:gd name="T13" fmla="*/ 330 h 330"/>
                <a:gd name="T14" fmla="*/ 106 w 382"/>
                <a:gd name="T15" fmla="*/ 313 h 330"/>
                <a:gd name="T16" fmla="*/ 277 w 382"/>
                <a:gd name="T17" fmla="*/ 313 h 330"/>
                <a:gd name="T18" fmla="*/ 363 w 382"/>
                <a:gd name="T19" fmla="*/ 164 h 330"/>
                <a:gd name="T20" fmla="*/ 277 w 382"/>
                <a:gd name="T21" fmla="*/ 15 h 330"/>
                <a:gd name="T22" fmla="*/ 106 w 382"/>
                <a:gd name="T23" fmla="*/ 15 h 330"/>
                <a:gd name="T24" fmla="*/ 19 w 382"/>
                <a:gd name="T25" fmla="*/ 164 h 330"/>
                <a:gd name="T26" fmla="*/ 106 w 382"/>
                <a:gd name="T27" fmla="*/ 313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2" h="330">
                  <a:moveTo>
                    <a:pt x="287" y="330"/>
                  </a:moveTo>
                  <a:lnTo>
                    <a:pt x="97" y="330"/>
                  </a:lnTo>
                  <a:lnTo>
                    <a:pt x="0" y="164"/>
                  </a:lnTo>
                  <a:lnTo>
                    <a:pt x="97" y="0"/>
                  </a:lnTo>
                  <a:lnTo>
                    <a:pt x="287" y="0"/>
                  </a:lnTo>
                  <a:lnTo>
                    <a:pt x="382" y="164"/>
                  </a:lnTo>
                  <a:lnTo>
                    <a:pt x="287" y="330"/>
                  </a:lnTo>
                  <a:close/>
                  <a:moveTo>
                    <a:pt x="106" y="313"/>
                  </a:moveTo>
                  <a:lnTo>
                    <a:pt x="277" y="313"/>
                  </a:lnTo>
                  <a:lnTo>
                    <a:pt x="363" y="164"/>
                  </a:lnTo>
                  <a:lnTo>
                    <a:pt x="277" y="15"/>
                  </a:lnTo>
                  <a:lnTo>
                    <a:pt x="106" y="15"/>
                  </a:lnTo>
                  <a:lnTo>
                    <a:pt x="19" y="164"/>
                  </a:lnTo>
                  <a:lnTo>
                    <a:pt x="106" y="3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8" name="TextBox 7">
              <a:extLst>
                <a:ext uri="{FF2B5EF4-FFF2-40B4-BE49-F238E27FC236}">
                  <a16:creationId xmlns:a16="http://schemas.microsoft.com/office/drawing/2014/main" id="{6C150DE8-477E-2D8D-4740-10A5916E3F80}"/>
                </a:ext>
              </a:extLst>
            </p:cNvPr>
            <p:cNvSpPr txBox="1"/>
            <p:nvPr/>
          </p:nvSpPr>
          <p:spPr>
            <a:xfrm>
              <a:off x="1409700" y="1623467"/>
              <a:ext cx="15157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2"/>
                  </a:solidFill>
                </a:rPr>
                <a:t>Papel do Time</a:t>
              </a:r>
            </a:p>
          </p:txBody>
        </p:sp>
        <p:pic>
          <p:nvPicPr>
            <p:cNvPr id="2" name="Imagem 2">
              <a:extLst>
                <a:ext uri="{FF2B5EF4-FFF2-40B4-BE49-F238E27FC236}">
                  <a16:creationId xmlns:a16="http://schemas.microsoft.com/office/drawing/2014/main" id="{A30C09E8-BF80-2935-14F2-605F87EFD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889" y="1692022"/>
              <a:ext cx="222973" cy="222973"/>
            </a:xfrm>
            <a:prstGeom prst="rect">
              <a:avLst/>
            </a:prstGeom>
          </p:spPr>
        </p:pic>
      </p:grpSp>
      <p:sp>
        <p:nvSpPr>
          <p:cNvPr id="169" name="TextBox 22">
            <a:extLst>
              <a:ext uri="{FF2B5EF4-FFF2-40B4-BE49-F238E27FC236}">
                <a16:creationId xmlns:a16="http://schemas.microsoft.com/office/drawing/2014/main" id="{89239111-1046-EB90-FF2C-8CC891580862}"/>
              </a:ext>
            </a:extLst>
          </p:cNvPr>
          <p:cNvSpPr txBox="1"/>
          <p:nvPr/>
        </p:nvSpPr>
        <p:spPr>
          <a:xfrm>
            <a:off x="7631024" y="494351"/>
            <a:ext cx="372277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t-BR" sz="2400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Fundos Quantitativos</a:t>
            </a:r>
            <a:endParaRPr lang="pt-BR" sz="120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72" name="Agrupar 171">
            <a:extLst>
              <a:ext uri="{FF2B5EF4-FFF2-40B4-BE49-F238E27FC236}">
                <a16:creationId xmlns:a16="http://schemas.microsoft.com/office/drawing/2014/main" id="{DA35050F-E638-AC2C-D74C-2B23109AF074}"/>
              </a:ext>
            </a:extLst>
          </p:cNvPr>
          <p:cNvGrpSpPr/>
          <p:nvPr/>
        </p:nvGrpSpPr>
        <p:grpSpPr>
          <a:xfrm>
            <a:off x="861111" y="3544210"/>
            <a:ext cx="2228372" cy="590085"/>
            <a:chOff x="861111" y="3514914"/>
            <a:chExt cx="2228372" cy="590085"/>
          </a:xfrm>
        </p:grpSpPr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5A143F88-E5A1-63E5-ACFD-A8DA34480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252" y="3539634"/>
              <a:ext cx="1963231" cy="540647"/>
            </a:xfrm>
            <a:custGeom>
              <a:avLst/>
              <a:gdLst>
                <a:gd name="T0" fmla="*/ 1231 w 1231"/>
                <a:gd name="T1" fmla="*/ 169 h 339"/>
                <a:gd name="T2" fmla="*/ 937 w 1231"/>
                <a:gd name="T3" fmla="*/ 0 h 339"/>
                <a:gd name="T4" fmla="*/ 937 w 1231"/>
                <a:gd name="T5" fmla="*/ 53 h 339"/>
                <a:gd name="T6" fmla="*/ 0 w 1231"/>
                <a:gd name="T7" fmla="*/ 53 h 339"/>
                <a:gd name="T8" fmla="*/ 0 w 1231"/>
                <a:gd name="T9" fmla="*/ 285 h 339"/>
                <a:gd name="T10" fmla="*/ 937 w 1231"/>
                <a:gd name="T11" fmla="*/ 285 h 339"/>
                <a:gd name="T12" fmla="*/ 937 w 1231"/>
                <a:gd name="T13" fmla="*/ 339 h 339"/>
                <a:gd name="T14" fmla="*/ 1231 w 1231"/>
                <a:gd name="T15" fmla="*/ 16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1" h="339">
                  <a:moveTo>
                    <a:pt x="1231" y="169"/>
                  </a:moveTo>
                  <a:lnTo>
                    <a:pt x="937" y="0"/>
                  </a:lnTo>
                  <a:lnTo>
                    <a:pt x="937" y="53"/>
                  </a:lnTo>
                  <a:lnTo>
                    <a:pt x="0" y="53"/>
                  </a:lnTo>
                  <a:lnTo>
                    <a:pt x="0" y="285"/>
                  </a:lnTo>
                  <a:lnTo>
                    <a:pt x="937" y="285"/>
                  </a:lnTo>
                  <a:lnTo>
                    <a:pt x="937" y="339"/>
                  </a:lnTo>
                  <a:lnTo>
                    <a:pt x="1231" y="169"/>
                  </a:lnTo>
                  <a:close/>
                </a:path>
              </a:pathLst>
            </a:custGeom>
            <a:solidFill>
              <a:srgbClr val="5A88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41DC7178-406B-576A-C087-5DB110C14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111" y="3514914"/>
              <a:ext cx="680990" cy="590085"/>
            </a:xfrm>
            <a:custGeom>
              <a:avLst/>
              <a:gdLst>
                <a:gd name="T0" fmla="*/ 107 w 427"/>
                <a:gd name="T1" fmla="*/ 370 h 370"/>
                <a:gd name="T2" fmla="*/ 0 w 427"/>
                <a:gd name="T3" fmla="*/ 185 h 370"/>
                <a:gd name="T4" fmla="*/ 107 w 427"/>
                <a:gd name="T5" fmla="*/ 0 h 370"/>
                <a:gd name="T6" fmla="*/ 321 w 427"/>
                <a:gd name="T7" fmla="*/ 0 h 370"/>
                <a:gd name="T8" fmla="*/ 427 w 427"/>
                <a:gd name="T9" fmla="*/ 185 h 370"/>
                <a:gd name="T10" fmla="*/ 321 w 427"/>
                <a:gd name="T11" fmla="*/ 370 h 370"/>
                <a:gd name="T12" fmla="*/ 107 w 427"/>
                <a:gd name="T13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7" h="370">
                  <a:moveTo>
                    <a:pt x="107" y="370"/>
                  </a:moveTo>
                  <a:lnTo>
                    <a:pt x="0" y="185"/>
                  </a:lnTo>
                  <a:lnTo>
                    <a:pt x="107" y="0"/>
                  </a:lnTo>
                  <a:lnTo>
                    <a:pt x="321" y="0"/>
                  </a:lnTo>
                  <a:lnTo>
                    <a:pt x="427" y="185"/>
                  </a:lnTo>
                  <a:lnTo>
                    <a:pt x="321" y="370"/>
                  </a:lnTo>
                  <a:lnTo>
                    <a:pt x="107" y="370"/>
                  </a:lnTo>
                  <a:close/>
                </a:path>
              </a:pathLst>
            </a:custGeom>
            <a:solidFill>
              <a:srgbClr val="5A88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id="{9F5826F4-EA03-8A41-BA7B-0299A389A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995" y="3546811"/>
              <a:ext cx="609224" cy="526292"/>
            </a:xfrm>
            <a:custGeom>
              <a:avLst/>
              <a:gdLst>
                <a:gd name="T0" fmla="*/ 287 w 382"/>
                <a:gd name="T1" fmla="*/ 330 h 330"/>
                <a:gd name="T2" fmla="*/ 97 w 382"/>
                <a:gd name="T3" fmla="*/ 330 h 330"/>
                <a:gd name="T4" fmla="*/ 0 w 382"/>
                <a:gd name="T5" fmla="*/ 164 h 330"/>
                <a:gd name="T6" fmla="*/ 97 w 382"/>
                <a:gd name="T7" fmla="*/ 0 h 330"/>
                <a:gd name="T8" fmla="*/ 287 w 382"/>
                <a:gd name="T9" fmla="*/ 0 h 330"/>
                <a:gd name="T10" fmla="*/ 382 w 382"/>
                <a:gd name="T11" fmla="*/ 164 h 330"/>
                <a:gd name="T12" fmla="*/ 287 w 382"/>
                <a:gd name="T13" fmla="*/ 330 h 330"/>
                <a:gd name="T14" fmla="*/ 106 w 382"/>
                <a:gd name="T15" fmla="*/ 313 h 330"/>
                <a:gd name="T16" fmla="*/ 277 w 382"/>
                <a:gd name="T17" fmla="*/ 313 h 330"/>
                <a:gd name="T18" fmla="*/ 363 w 382"/>
                <a:gd name="T19" fmla="*/ 164 h 330"/>
                <a:gd name="T20" fmla="*/ 277 w 382"/>
                <a:gd name="T21" fmla="*/ 15 h 330"/>
                <a:gd name="T22" fmla="*/ 106 w 382"/>
                <a:gd name="T23" fmla="*/ 15 h 330"/>
                <a:gd name="T24" fmla="*/ 19 w 382"/>
                <a:gd name="T25" fmla="*/ 164 h 330"/>
                <a:gd name="T26" fmla="*/ 106 w 382"/>
                <a:gd name="T27" fmla="*/ 313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2" h="330">
                  <a:moveTo>
                    <a:pt x="287" y="330"/>
                  </a:moveTo>
                  <a:lnTo>
                    <a:pt x="97" y="330"/>
                  </a:lnTo>
                  <a:lnTo>
                    <a:pt x="0" y="164"/>
                  </a:lnTo>
                  <a:lnTo>
                    <a:pt x="97" y="0"/>
                  </a:lnTo>
                  <a:lnTo>
                    <a:pt x="287" y="0"/>
                  </a:lnTo>
                  <a:lnTo>
                    <a:pt x="382" y="164"/>
                  </a:lnTo>
                  <a:lnTo>
                    <a:pt x="287" y="330"/>
                  </a:lnTo>
                  <a:close/>
                  <a:moveTo>
                    <a:pt x="106" y="313"/>
                  </a:moveTo>
                  <a:lnTo>
                    <a:pt x="277" y="313"/>
                  </a:lnTo>
                  <a:lnTo>
                    <a:pt x="363" y="164"/>
                  </a:lnTo>
                  <a:lnTo>
                    <a:pt x="277" y="15"/>
                  </a:lnTo>
                  <a:lnTo>
                    <a:pt x="106" y="15"/>
                  </a:lnTo>
                  <a:lnTo>
                    <a:pt x="19" y="164"/>
                  </a:lnTo>
                  <a:lnTo>
                    <a:pt x="106" y="3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9" name="TextBox 17">
              <a:extLst>
                <a:ext uri="{FF2B5EF4-FFF2-40B4-BE49-F238E27FC236}">
                  <a16:creationId xmlns:a16="http://schemas.microsoft.com/office/drawing/2014/main" id="{31092806-4990-36F5-515E-2827AB0345B9}"/>
                </a:ext>
              </a:extLst>
            </p:cNvPr>
            <p:cNvSpPr txBox="1"/>
            <p:nvPr/>
          </p:nvSpPr>
          <p:spPr>
            <a:xfrm>
              <a:off x="1384294" y="3621673"/>
              <a:ext cx="1188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2"/>
                  </a:solidFill>
                </a:rPr>
                <a:t>Estratégia</a:t>
              </a:r>
            </a:p>
          </p:txBody>
        </p:sp>
        <p:pic>
          <p:nvPicPr>
            <p:cNvPr id="20" name="Imagem 26" descr="Ícone&#10;&#10;Descrição gerada automaticamente">
              <a:extLst>
                <a:ext uri="{FF2B5EF4-FFF2-40B4-BE49-F238E27FC236}">
                  <a16:creationId xmlns:a16="http://schemas.microsoft.com/office/drawing/2014/main" id="{322E0D18-A201-D4F7-7C00-ABE5C9019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8087" y="3702985"/>
              <a:ext cx="211016" cy="211016"/>
            </a:xfrm>
            <a:prstGeom prst="rect">
              <a:avLst/>
            </a:prstGeom>
          </p:spPr>
        </p:pic>
      </p:grpSp>
      <p:grpSp>
        <p:nvGrpSpPr>
          <p:cNvPr id="171" name="Agrupar 170">
            <a:extLst>
              <a:ext uri="{FF2B5EF4-FFF2-40B4-BE49-F238E27FC236}">
                <a16:creationId xmlns:a16="http://schemas.microsoft.com/office/drawing/2014/main" id="{F853AABE-C179-D773-E681-9DFD5F0626CB}"/>
              </a:ext>
            </a:extLst>
          </p:cNvPr>
          <p:cNvGrpSpPr/>
          <p:nvPr/>
        </p:nvGrpSpPr>
        <p:grpSpPr>
          <a:xfrm>
            <a:off x="870636" y="2456673"/>
            <a:ext cx="2228372" cy="590086"/>
            <a:chOff x="870636" y="2509237"/>
            <a:chExt cx="2228372" cy="590086"/>
          </a:xfrm>
        </p:grpSpPr>
        <p:sp>
          <p:nvSpPr>
            <p:cNvPr id="119" name="Freeform 8">
              <a:extLst>
                <a:ext uri="{FF2B5EF4-FFF2-40B4-BE49-F238E27FC236}">
                  <a16:creationId xmlns:a16="http://schemas.microsoft.com/office/drawing/2014/main" id="{2EC307B0-9DBF-275C-8C3B-B5118F412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777" y="2533956"/>
              <a:ext cx="1963231" cy="540647"/>
            </a:xfrm>
            <a:custGeom>
              <a:avLst/>
              <a:gdLst>
                <a:gd name="T0" fmla="*/ 1231 w 1231"/>
                <a:gd name="T1" fmla="*/ 170 h 339"/>
                <a:gd name="T2" fmla="*/ 937 w 1231"/>
                <a:gd name="T3" fmla="*/ 0 h 339"/>
                <a:gd name="T4" fmla="*/ 937 w 1231"/>
                <a:gd name="T5" fmla="*/ 54 h 339"/>
                <a:gd name="T6" fmla="*/ 0 w 1231"/>
                <a:gd name="T7" fmla="*/ 54 h 339"/>
                <a:gd name="T8" fmla="*/ 0 w 1231"/>
                <a:gd name="T9" fmla="*/ 286 h 339"/>
                <a:gd name="T10" fmla="*/ 937 w 1231"/>
                <a:gd name="T11" fmla="*/ 286 h 339"/>
                <a:gd name="T12" fmla="*/ 937 w 1231"/>
                <a:gd name="T13" fmla="*/ 339 h 339"/>
                <a:gd name="T14" fmla="*/ 1231 w 1231"/>
                <a:gd name="T15" fmla="*/ 17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1" h="339">
                  <a:moveTo>
                    <a:pt x="1231" y="170"/>
                  </a:moveTo>
                  <a:lnTo>
                    <a:pt x="937" y="0"/>
                  </a:lnTo>
                  <a:lnTo>
                    <a:pt x="937" y="54"/>
                  </a:lnTo>
                  <a:lnTo>
                    <a:pt x="0" y="54"/>
                  </a:lnTo>
                  <a:lnTo>
                    <a:pt x="0" y="286"/>
                  </a:lnTo>
                  <a:lnTo>
                    <a:pt x="937" y="286"/>
                  </a:lnTo>
                  <a:lnTo>
                    <a:pt x="937" y="339"/>
                  </a:lnTo>
                  <a:lnTo>
                    <a:pt x="1231" y="170"/>
                  </a:lnTo>
                  <a:close/>
                </a:path>
              </a:pathLst>
            </a:custGeom>
            <a:solidFill>
              <a:srgbClr val="5596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0" name="Freeform 12">
              <a:extLst>
                <a:ext uri="{FF2B5EF4-FFF2-40B4-BE49-F238E27FC236}">
                  <a16:creationId xmlns:a16="http://schemas.microsoft.com/office/drawing/2014/main" id="{0E46C0CE-4FB0-941D-B378-D792BC322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36" y="2509237"/>
              <a:ext cx="680990" cy="590086"/>
            </a:xfrm>
            <a:custGeom>
              <a:avLst/>
              <a:gdLst>
                <a:gd name="T0" fmla="*/ 107 w 427"/>
                <a:gd name="T1" fmla="*/ 370 h 370"/>
                <a:gd name="T2" fmla="*/ 0 w 427"/>
                <a:gd name="T3" fmla="*/ 185 h 370"/>
                <a:gd name="T4" fmla="*/ 107 w 427"/>
                <a:gd name="T5" fmla="*/ 0 h 370"/>
                <a:gd name="T6" fmla="*/ 321 w 427"/>
                <a:gd name="T7" fmla="*/ 0 h 370"/>
                <a:gd name="T8" fmla="*/ 427 w 427"/>
                <a:gd name="T9" fmla="*/ 185 h 370"/>
                <a:gd name="T10" fmla="*/ 321 w 427"/>
                <a:gd name="T11" fmla="*/ 370 h 370"/>
                <a:gd name="T12" fmla="*/ 107 w 427"/>
                <a:gd name="T13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7" h="370">
                  <a:moveTo>
                    <a:pt x="107" y="370"/>
                  </a:moveTo>
                  <a:lnTo>
                    <a:pt x="0" y="185"/>
                  </a:lnTo>
                  <a:lnTo>
                    <a:pt x="107" y="0"/>
                  </a:lnTo>
                  <a:lnTo>
                    <a:pt x="321" y="0"/>
                  </a:lnTo>
                  <a:lnTo>
                    <a:pt x="427" y="185"/>
                  </a:lnTo>
                  <a:lnTo>
                    <a:pt x="321" y="370"/>
                  </a:lnTo>
                  <a:lnTo>
                    <a:pt x="107" y="370"/>
                  </a:lnTo>
                  <a:close/>
                </a:path>
              </a:pathLst>
            </a:custGeom>
            <a:solidFill>
              <a:srgbClr val="5596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1" name="Freeform 13">
              <a:extLst>
                <a:ext uri="{FF2B5EF4-FFF2-40B4-BE49-F238E27FC236}">
                  <a16:creationId xmlns:a16="http://schemas.microsoft.com/office/drawing/2014/main" id="{8A9A91FD-7DA7-86EF-9264-EA8722B5CC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520" y="2541133"/>
              <a:ext cx="609224" cy="526293"/>
            </a:xfrm>
            <a:custGeom>
              <a:avLst/>
              <a:gdLst>
                <a:gd name="T0" fmla="*/ 287 w 382"/>
                <a:gd name="T1" fmla="*/ 330 h 330"/>
                <a:gd name="T2" fmla="*/ 97 w 382"/>
                <a:gd name="T3" fmla="*/ 330 h 330"/>
                <a:gd name="T4" fmla="*/ 0 w 382"/>
                <a:gd name="T5" fmla="*/ 164 h 330"/>
                <a:gd name="T6" fmla="*/ 97 w 382"/>
                <a:gd name="T7" fmla="*/ 0 h 330"/>
                <a:gd name="T8" fmla="*/ 287 w 382"/>
                <a:gd name="T9" fmla="*/ 0 h 330"/>
                <a:gd name="T10" fmla="*/ 382 w 382"/>
                <a:gd name="T11" fmla="*/ 164 h 330"/>
                <a:gd name="T12" fmla="*/ 287 w 382"/>
                <a:gd name="T13" fmla="*/ 330 h 330"/>
                <a:gd name="T14" fmla="*/ 106 w 382"/>
                <a:gd name="T15" fmla="*/ 313 h 330"/>
                <a:gd name="T16" fmla="*/ 277 w 382"/>
                <a:gd name="T17" fmla="*/ 313 h 330"/>
                <a:gd name="T18" fmla="*/ 363 w 382"/>
                <a:gd name="T19" fmla="*/ 164 h 330"/>
                <a:gd name="T20" fmla="*/ 277 w 382"/>
                <a:gd name="T21" fmla="*/ 15 h 330"/>
                <a:gd name="T22" fmla="*/ 106 w 382"/>
                <a:gd name="T23" fmla="*/ 15 h 330"/>
                <a:gd name="T24" fmla="*/ 19 w 382"/>
                <a:gd name="T25" fmla="*/ 164 h 330"/>
                <a:gd name="T26" fmla="*/ 106 w 382"/>
                <a:gd name="T27" fmla="*/ 313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2" h="330">
                  <a:moveTo>
                    <a:pt x="287" y="330"/>
                  </a:moveTo>
                  <a:lnTo>
                    <a:pt x="97" y="330"/>
                  </a:lnTo>
                  <a:lnTo>
                    <a:pt x="0" y="164"/>
                  </a:lnTo>
                  <a:lnTo>
                    <a:pt x="97" y="0"/>
                  </a:lnTo>
                  <a:lnTo>
                    <a:pt x="287" y="0"/>
                  </a:lnTo>
                  <a:lnTo>
                    <a:pt x="382" y="164"/>
                  </a:lnTo>
                  <a:lnTo>
                    <a:pt x="287" y="330"/>
                  </a:lnTo>
                  <a:close/>
                  <a:moveTo>
                    <a:pt x="106" y="313"/>
                  </a:moveTo>
                  <a:lnTo>
                    <a:pt x="277" y="313"/>
                  </a:lnTo>
                  <a:lnTo>
                    <a:pt x="363" y="164"/>
                  </a:lnTo>
                  <a:lnTo>
                    <a:pt x="277" y="15"/>
                  </a:lnTo>
                  <a:lnTo>
                    <a:pt x="106" y="15"/>
                  </a:lnTo>
                  <a:lnTo>
                    <a:pt x="19" y="164"/>
                  </a:lnTo>
                  <a:lnTo>
                    <a:pt x="106" y="3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4" name="TextBox 12">
              <a:extLst>
                <a:ext uri="{FF2B5EF4-FFF2-40B4-BE49-F238E27FC236}">
                  <a16:creationId xmlns:a16="http://schemas.microsoft.com/office/drawing/2014/main" id="{5580E185-8588-06DD-0310-24ADD18D973E}"/>
                </a:ext>
              </a:extLst>
            </p:cNvPr>
            <p:cNvSpPr txBox="1"/>
            <p:nvPr/>
          </p:nvSpPr>
          <p:spPr>
            <a:xfrm>
              <a:off x="1438275" y="2614581"/>
              <a:ext cx="1449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err="1">
                  <a:solidFill>
                    <a:schemeClr val="bg2"/>
                  </a:solidFill>
                </a:rPr>
                <a:t>Análise</a:t>
              </a:r>
              <a:r>
                <a:rPr lang="en-US" sz="1600" b="1">
                  <a:solidFill>
                    <a:schemeClr val="bg2"/>
                  </a:solidFill>
                </a:rPr>
                <a:t> Ativos</a:t>
              </a:r>
            </a:p>
          </p:txBody>
        </p:sp>
        <p:pic>
          <p:nvPicPr>
            <p:cNvPr id="27" name="Imagem 27">
              <a:extLst>
                <a:ext uri="{FF2B5EF4-FFF2-40B4-BE49-F238E27FC236}">
                  <a16:creationId xmlns:a16="http://schemas.microsoft.com/office/drawing/2014/main" id="{8D33A0B0-EEB6-2879-1250-46B850057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1634" y="2694632"/>
              <a:ext cx="217715" cy="226423"/>
            </a:xfrm>
            <a:prstGeom prst="rect">
              <a:avLst/>
            </a:prstGeom>
          </p:spPr>
        </p:pic>
      </p:grpSp>
      <p:grpSp>
        <p:nvGrpSpPr>
          <p:cNvPr id="173" name="Agrupar 172">
            <a:extLst>
              <a:ext uri="{FF2B5EF4-FFF2-40B4-BE49-F238E27FC236}">
                <a16:creationId xmlns:a16="http://schemas.microsoft.com/office/drawing/2014/main" id="{387C102D-732A-F308-5454-72C4B22F53FB}"/>
              </a:ext>
            </a:extLst>
          </p:cNvPr>
          <p:cNvGrpSpPr/>
          <p:nvPr/>
        </p:nvGrpSpPr>
        <p:grpSpPr>
          <a:xfrm>
            <a:off x="861111" y="4631746"/>
            <a:ext cx="2228372" cy="590085"/>
            <a:chOff x="861111" y="4498396"/>
            <a:chExt cx="2228372" cy="590085"/>
          </a:xfrm>
        </p:grpSpPr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67DF2EDD-3C99-4629-7FB6-AEB681391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252" y="4523116"/>
              <a:ext cx="1963231" cy="540647"/>
            </a:xfrm>
            <a:custGeom>
              <a:avLst/>
              <a:gdLst>
                <a:gd name="T0" fmla="*/ 1231 w 1231"/>
                <a:gd name="T1" fmla="*/ 168 h 339"/>
                <a:gd name="T2" fmla="*/ 937 w 1231"/>
                <a:gd name="T3" fmla="*/ 0 h 339"/>
                <a:gd name="T4" fmla="*/ 937 w 1231"/>
                <a:gd name="T5" fmla="*/ 52 h 339"/>
                <a:gd name="T6" fmla="*/ 0 w 1231"/>
                <a:gd name="T7" fmla="*/ 52 h 339"/>
                <a:gd name="T8" fmla="*/ 0 w 1231"/>
                <a:gd name="T9" fmla="*/ 284 h 339"/>
                <a:gd name="T10" fmla="*/ 937 w 1231"/>
                <a:gd name="T11" fmla="*/ 284 h 339"/>
                <a:gd name="T12" fmla="*/ 937 w 1231"/>
                <a:gd name="T13" fmla="*/ 339 h 339"/>
                <a:gd name="T14" fmla="*/ 1231 w 1231"/>
                <a:gd name="T15" fmla="*/ 168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1" h="339">
                  <a:moveTo>
                    <a:pt x="1231" y="168"/>
                  </a:moveTo>
                  <a:lnTo>
                    <a:pt x="937" y="0"/>
                  </a:lnTo>
                  <a:lnTo>
                    <a:pt x="937" y="52"/>
                  </a:lnTo>
                  <a:lnTo>
                    <a:pt x="0" y="52"/>
                  </a:lnTo>
                  <a:lnTo>
                    <a:pt x="0" y="284"/>
                  </a:lnTo>
                  <a:lnTo>
                    <a:pt x="937" y="284"/>
                  </a:lnTo>
                  <a:lnTo>
                    <a:pt x="937" y="339"/>
                  </a:lnTo>
                  <a:lnTo>
                    <a:pt x="1231" y="168"/>
                  </a:lnTo>
                  <a:close/>
                </a:path>
              </a:pathLst>
            </a:custGeom>
            <a:solidFill>
              <a:srgbClr val="3C6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65F949E5-A15B-187E-C6B7-8D72C2EB8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111" y="4498396"/>
              <a:ext cx="680990" cy="590085"/>
            </a:xfrm>
            <a:custGeom>
              <a:avLst/>
              <a:gdLst>
                <a:gd name="T0" fmla="*/ 107 w 427"/>
                <a:gd name="T1" fmla="*/ 370 h 370"/>
                <a:gd name="T2" fmla="*/ 0 w 427"/>
                <a:gd name="T3" fmla="*/ 185 h 370"/>
                <a:gd name="T4" fmla="*/ 107 w 427"/>
                <a:gd name="T5" fmla="*/ 0 h 370"/>
                <a:gd name="T6" fmla="*/ 321 w 427"/>
                <a:gd name="T7" fmla="*/ 0 h 370"/>
                <a:gd name="T8" fmla="*/ 427 w 427"/>
                <a:gd name="T9" fmla="*/ 185 h 370"/>
                <a:gd name="T10" fmla="*/ 321 w 427"/>
                <a:gd name="T11" fmla="*/ 370 h 370"/>
                <a:gd name="T12" fmla="*/ 107 w 427"/>
                <a:gd name="T13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7" h="370">
                  <a:moveTo>
                    <a:pt x="107" y="370"/>
                  </a:moveTo>
                  <a:lnTo>
                    <a:pt x="0" y="185"/>
                  </a:lnTo>
                  <a:lnTo>
                    <a:pt x="107" y="0"/>
                  </a:lnTo>
                  <a:lnTo>
                    <a:pt x="321" y="0"/>
                  </a:lnTo>
                  <a:lnTo>
                    <a:pt x="427" y="185"/>
                  </a:lnTo>
                  <a:lnTo>
                    <a:pt x="321" y="370"/>
                  </a:lnTo>
                  <a:lnTo>
                    <a:pt x="107" y="370"/>
                  </a:lnTo>
                  <a:close/>
                </a:path>
              </a:pathLst>
            </a:custGeom>
            <a:solidFill>
              <a:srgbClr val="3C6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7" name="Freeform 26">
              <a:extLst>
                <a:ext uri="{FF2B5EF4-FFF2-40B4-BE49-F238E27FC236}">
                  <a16:creationId xmlns:a16="http://schemas.microsoft.com/office/drawing/2014/main" id="{31A5D0E3-9FD0-8FF8-53DC-007C357D00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995" y="4530292"/>
              <a:ext cx="609224" cy="526292"/>
            </a:xfrm>
            <a:custGeom>
              <a:avLst/>
              <a:gdLst>
                <a:gd name="T0" fmla="*/ 287 w 382"/>
                <a:gd name="T1" fmla="*/ 330 h 330"/>
                <a:gd name="T2" fmla="*/ 97 w 382"/>
                <a:gd name="T3" fmla="*/ 330 h 330"/>
                <a:gd name="T4" fmla="*/ 0 w 382"/>
                <a:gd name="T5" fmla="*/ 164 h 330"/>
                <a:gd name="T6" fmla="*/ 97 w 382"/>
                <a:gd name="T7" fmla="*/ 0 h 330"/>
                <a:gd name="T8" fmla="*/ 287 w 382"/>
                <a:gd name="T9" fmla="*/ 0 h 330"/>
                <a:gd name="T10" fmla="*/ 382 w 382"/>
                <a:gd name="T11" fmla="*/ 164 h 330"/>
                <a:gd name="T12" fmla="*/ 287 w 382"/>
                <a:gd name="T13" fmla="*/ 330 h 330"/>
                <a:gd name="T14" fmla="*/ 106 w 382"/>
                <a:gd name="T15" fmla="*/ 313 h 330"/>
                <a:gd name="T16" fmla="*/ 277 w 382"/>
                <a:gd name="T17" fmla="*/ 313 h 330"/>
                <a:gd name="T18" fmla="*/ 363 w 382"/>
                <a:gd name="T19" fmla="*/ 164 h 330"/>
                <a:gd name="T20" fmla="*/ 277 w 382"/>
                <a:gd name="T21" fmla="*/ 15 h 330"/>
                <a:gd name="T22" fmla="*/ 106 w 382"/>
                <a:gd name="T23" fmla="*/ 15 h 330"/>
                <a:gd name="T24" fmla="*/ 19 w 382"/>
                <a:gd name="T25" fmla="*/ 164 h 330"/>
                <a:gd name="T26" fmla="*/ 106 w 382"/>
                <a:gd name="T27" fmla="*/ 313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2" h="330">
                  <a:moveTo>
                    <a:pt x="287" y="330"/>
                  </a:moveTo>
                  <a:lnTo>
                    <a:pt x="97" y="330"/>
                  </a:lnTo>
                  <a:lnTo>
                    <a:pt x="0" y="164"/>
                  </a:lnTo>
                  <a:lnTo>
                    <a:pt x="97" y="0"/>
                  </a:lnTo>
                  <a:lnTo>
                    <a:pt x="287" y="0"/>
                  </a:lnTo>
                  <a:lnTo>
                    <a:pt x="382" y="164"/>
                  </a:lnTo>
                  <a:lnTo>
                    <a:pt x="287" y="330"/>
                  </a:lnTo>
                  <a:close/>
                  <a:moveTo>
                    <a:pt x="106" y="313"/>
                  </a:moveTo>
                  <a:lnTo>
                    <a:pt x="277" y="313"/>
                  </a:lnTo>
                  <a:lnTo>
                    <a:pt x="363" y="164"/>
                  </a:lnTo>
                  <a:lnTo>
                    <a:pt x="277" y="15"/>
                  </a:lnTo>
                  <a:lnTo>
                    <a:pt x="106" y="15"/>
                  </a:lnTo>
                  <a:lnTo>
                    <a:pt x="19" y="164"/>
                  </a:lnTo>
                  <a:lnTo>
                    <a:pt x="106" y="3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7" name="TextBox 27">
              <a:extLst>
                <a:ext uri="{FF2B5EF4-FFF2-40B4-BE49-F238E27FC236}">
                  <a16:creationId xmlns:a16="http://schemas.microsoft.com/office/drawing/2014/main" id="{E7E2DE48-CA9B-8416-A5DA-23136083823D}"/>
                </a:ext>
              </a:extLst>
            </p:cNvPr>
            <p:cNvSpPr txBox="1"/>
            <p:nvPr/>
          </p:nvSpPr>
          <p:spPr>
            <a:xfrm>
              <a:off x="1403344" y="4614598"/>
              <a:ext cx="1188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2"/>
                  </a:solidFill>
                </a:rPr>
                <a:t>Tecnologia</a:t>
              </a:r>
            </a:p>
          </p:txBody>
        </p:sp>
        <p:pic>
          <p:nvPicPr>
            <p:cNvPr id="28" name="Imagem 28" descr="Ícone&#10;&#10;Descrição gerada automaticamente">
              <a:extLst>
                <a:ext uri="{FF2B5EF4-FFF2-40B4-BE49-F238E27FC236}">
                  <a16:creationId xmlns:a16="http://schemas.microsoft.com/office/drawing/2014/main" id="{CCE3179D-4614-14C9-039E-F92A6CA8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5078" y="4642339"/>
              <a:ext cx="293077" cy="304800"/>
            </a:xfrm>
            <a:prstGeom prst="rect">
              <a:avLst/>
            </a:prstGeom>
          </p:spPr>
        </p:pic>
      </p:grpSp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36957E84-D5E9-AB06-0B23-29EB356393D9}"/>
              </a:ext>
            </a:extLst>
          </p:cNvPr>
          <p:cNvSpPr txBox="1"/>
          <p:nvPr/>
        </p:nvSpPr>
        <p:spPr>
          <a:xfrm>
            <a:off x="3335668" y="1447800"/>
            <a:ext cx="4084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000000"/>
                </a:solidFill>
                <a:latin typeface="Century Gothic" panose="020B0502020202020204" pitchFamily="34" charset="0"/>
              </a:rPr>
              <a:t>Centraliza tomada de decisão e fica responsável pela análise.</a:t>
            </a:r>
          </a:p>
        </p:txBody>
      </p:sp>
      <p:sp>
        <p:nvSpPr>
          <p:cNvPr id="176" name="CaixaDeTexto 175">
            <a:extLst>
              <a:ext uri="{FF2B5EF4-FFF2-40B4-BE49-F238E27FC236}">
                <a16:creationId xmlns:a16="http://schemas.microsoft.com/office/drawing/2014/main" id="{65E89C60-4505-87B1-BF47-3BE09E1C8648}"/>
              </a:ext>
            </a:extLst>
          </p:cNvPr>
          <p:cNvSpPr txBox="1"/>
          <p:nvPr/>
        </p:nvSpPr>
        <p:spPr>
          <a:xfrm>
            <a:off x="3335668" y="2548295"/>
            <a:ext cx="4103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000000"/>
                </a:solidFill>
                <a:latin typeface="Century Gothic" panose="020B0502020202020204" pitchFamily="34" charset="0"/>
              </a:rPr>
              <a:t>Analisa, calcula, compara e acompanha indicadores do ativo</a:t>
            </a:r>
          </a:p>
        </p:txBody>
      </p:sp>
      <p:sp>
        <p:nvSpPr>
          <p:cNvPr id="177" name="CaixaDeTexto 176">
            <a:extLst>
              <a:ext uri="{FF2B5EF4-FFF2-40B4-BE49-F238E27FC236}">
                <a16:creationId xmlns:a16="http://schemas.microsoft.com/office/drawing/2014/main" id="{9F67577B-F9FE-05D3-7EED-8CE626D02F09}"/>
              </a:ext>
            </a:extLst>
          </p:cNvPr>
          <p:cNvSpPr txBox="1"/>
          <p:nvPr/>
        </p:nvSpPr>
        <p:spPr>
          <a:xfrm>
            <a:off x="3335668" y="3572590"/>
            <a:ext cx="4074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000000"/>
                </a:solidFill>
                <a:latin typeface="Century Gothic" panose="020B0502020202020204" pitchFamily="34" charset="0"/>
              </a:rPr>
              <a:t>A alocação do portifólio é baseada a partir de uma estratégia de investimentos já conhecida previamente</a:t>
            </a:r>
          </a:p>
        </p:txBody>
      </p:sp>
      <p:sp>
        <p:nvSpPr>
          <p:cNvPr id="178" name="CaixaDeTexto 177">
            <a:extLst>
              <a:ext uri="{FF2B5EF4-FFF2-40B4-BE49-F238E27FC236}">
                <a16:creationId xmlns:a16="http://schemas.microsoft.com/office/drawing/2014/main" id="{49A5A774-5960-AA1E-BD9B-922CDB73609B}"/>
              </a:ext>
            </a:extLst>
          </p:cNvPr>
          <p:cNvSpPr txBox="1"/>
          <p:nvPr/>
        </p:nvSpPr>
        <p:spPr>
          <a:xfrm>
            <a:off x="3335667" y="4495800"/>
            <a:ext cx="40652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180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pt-BR" sz="1200">
                <a:solidFill>
                  <a:srgbClr val="000000"/>
                </a:solidFill>
                <a:latin typeface="Century Gothic" panose="020B0502020202020204" pitchFamily="34" charset="0"/>
              </a:rPr>
              <a:t>Compra de ativos de forma manual</a:t>
            </a:r>
          </a:p>
          <a:p>
            <a:endParaRPr lang="pt-BR"/>
          </a:p>
        </p:txBody>
      </p:sp>
      <p:sp>
        <p:nvSpPr>
          <p:cNvPr id="179" name="CaixaDeTexto 178">
            <a:extLst>
              <a:ext uri="{FF2B5EF4-FFF2-40B4-BE49-F238E27FC236}">
                <a16:creationId xmlns:a16="http://schemas.microsoft.com/office/drawing/2014/main" id="{4B139E7D-53F2-1E26-AC26-4E051C4E3B51}"/>
              </a:ext>
            </a:extLst>
          </p:cNvPr>
          <p:cNvSpPr txBox="1"/>
          <p:nvPr/>
        </p:nvSpPr>
        <p:spPr>
          <a:xfrm>
            <a:off x="7962899" y="135255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latin typeface="Century Gothic" panose="020B0502020202020204" pitchFamily="34" charset="0"/>
              </a:rPr>
              <a:t>P</a:t>
            </a:r>
            <a:r>
              <a:rPr lang="pt-BR" sz="1200" b="0" i="0">
                <a:effectLst/>
                <a:latin typeface="Century Gothic" panose="020B0502020202020204" pitchFamily="34" charset="0"/>
              </a:rPr>
              <a:t>rogramam as regras e fazem modificações para que os algoritmos tenham os dados certos e validem as hipóteses.</a:t>
            </a:r>
            <a:endParaRPr lang="pt-BR" sz="1200">
              <a:latin typeface="Century Gothic" panose="020B0502020202020204" pitchFamily="34" charset="0"/>
            </a:endParaRPr>
          </a:p>
        </p:txBody>
      </p: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A9135A39-C6B9-8FA9-71F7-5874727A0D3A}"/>
              </a:ext>
            </a:extLst>
          </p:cNvPr>
          <p:cNvSpPr txBox="1"/>
          <p:nvPr/>
        </p:nvSpPr>
        <p:spPr>
          <a:xfrm>
            <a:off x="7962899" y="2359025"/>
            <a:ext cx="3590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latin typeface="Century Gothic" panose="020B0502020202020204" pitchFamily="34" charset="0"/>
              </a:rPr>
              <a:t>Grande processamento de dados, em uma velocidade que nenhum humano conseguiria realizar, em busca de relações, tendências e projeções.</a:t>
            </a:r>
          </a:p>
        </p:txBody>
      </p:sp>
      <p:sp>
        <p:nvSpPr>
          <p:cNvPr id="181" name="CaixaDeTexto 180">
            <a:extLst>
              <a:ext uri="{FF2B5EF4-FFF2-40B4-BE49-F238E27FC236}">
                <a16:creationId xmlns:a16="http://schemas.microsoft.com/office/drawing/2014/main" id="{949752BB-95CC-4A2D-4AA7-D700CC6985CC}"/>
              </a:ext>
            </a:extLst>
          </p:cNvPr>
          <p:cNvSpPr txBox="1"/>
          <p:nvPr/>
        </p:nvSpPr>
        <p:spPr>
          <a:xfrm>
            <a:off x="7962899" y="3626366"/>
            <a:ext cx="3638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latin typeface="Century Gothic" panose="020B0502020202020204" pitchFamily="34" charset="0"/>
              </a:rPr>
              <a:t>Quem decide a alocação é a análise feita pelo algoritmo</a:t>
            </a:r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53CD3C75-CAE6-62C5-CF09-6D355F8FC47F}"/>
              </a:ext>
            </a:extLst>
          </p:cNvPr>
          <p:cNvSpPr txBox="1"/>
          <p:nvPr/>
        </p:nvSpPr>
        <p:spPr>
          <a:xfrm>
            <a:off x="7962899" y="4781550"/>
            <a:ext cx="3571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000000"/>
                </a:solidFill>
                <a:latin typeface="Century Gothic" panose="020B0502020202020204" pitchFamily="34" charset="0"/>
              </a:rPr>
              <a:t>Compra de ativos de forma automatizada</a:t>
            </a:r>
          </a:p>
        </p:txBody>
      </p:sp>
    </p:spTree>
    <p:extLst>
      <p:ext uri="{BB962C8B-B14F-4D97-AF65-F5344CB8AC3E}">
        <p14:creationId xmlns:p14="http://schemas.microsoft.com/office/powerpoint/2010/main" val="21092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Agrupar 26">
            <a:extLst>
              <a:ext uri="{FF2B5EF4-FFF2-40B4-BE49-F238E27FC236}">
                <a16:creationId xmlns:a16="http://schemas.microsoft.com/office/drawing/2014/main" id="{37F625EE-DEF3-463B-9A04-BC5EAEE2051F}"/>
              </a:ext>
            </a:extLst>
          </p:cNvPr>
          <p:cNvGrpSpPr/>
          <p:nvPr/>
        </p:nvGrpSpPr>
        <p:grpSpPr>
          <a:xfrm>
            <a:off x="1134590" y="879867"/>
            <a:ext cx="2907839" cy="2167889"/>
            <a:chOff x="2954055" y="963843"/>
            <a:chExt cx="2907839" cy="2167889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F6EDF9EC-65B0-4E59-9C04-AD70C8A2D434}"/>
                </a:ext>
              </a:extLst>
            </p:cNvPr>
            <p:cNvGrpSpPr/>
            <p:nvPr/>
          </p:nvGrpSpPr>
          <p:grpSpPr>
            <a:xfrm>
              <a:off x="3100917" y="963843"/>
              <a:ext cx="2614050" cy="2167889"/>
              <a:chOff x="1726809" y="1257821"/>
              <a:chExt cx="3439550" cy="2802888"/>
            </a:xfrm>
          </p:grpSpPr>
          <p:sp>
            <p:nvSpPr>
              <p:cNvPr id="5" name="Retângulo Arredondado 1">
                <a:extLst>
                  <a:ext uri="{FF2B5EF4-FFF2-40B4-BE49-F238E27FC236}">
                    <a16:creationId xmlns:a16="http://schemas.microsoft.com/office/drawing/2014/main" id="{5C20A3BC-8903-4364-A8BB-54154445E59A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9FC2F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1C20AC30-9499-47B1-A7AA-452422FD85C4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9FC2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200"/>
                  <a:t>1</a:t>
                </a:r>
              </a:p>
            </p:txBody>
          </p:sp>
        </p:grp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48B4586-4CC9-4CE7-97B6-099474A43847}"/>
                </a:ext>
              </a:extLst>
            </p:cNvPr>
            <p:cNvSpPr txBox="1"/>
            <p:nvPr/>
          </p:nvSpPr>
          <p:spPr>
            <a:xfrm>
              <a:off x="2954055" y="2065235"/>
              <a:ext cx="29078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Evolução da AI no Mercado Financeiro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38AB6E5-98D8-4BB4-827B-993154CFD294}"/>
              </a:ext>
            </a:extLst>
          </p:cNvPr>
          <p:cNvGrpSpPr/>
          <p:nvPr/>
        </p:nvGrpSpPr>
        <p:grpSpPr>
          <a:xfrm>
            <a:off x="4634822" y="879866"/>
            <a:ext cx="2907839" cy="2167889"/>
            <a:chOff x="6510054" y="963842"/>
            <a:chExt cx="2907839" cy="2167889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07BA6039-7EB8-4607-BEDD-1CD31F5F0B08}"/>
                </a:ext>
              </a:extLst>
            </p:cNvPr>
            <p:cNvGrpSpPr/>
            <p:nvPr/>
          </p:nvGrpSpPr>
          <p:grpSpPr>
            <a:xfrm>
              <a:off x="6656916" y="963842"/>
              <a:ext cx="2614050" cy="2167889"/>
              <a:chOff x="1726809" y="1257821"/>
              <a:chExt cx="3439550" cy="2802888"/>
            </a:xfrm>
          </p:grpSpPr>
          <p:sp>
            <p:nvSpPr>
              <p:cNvPr id="8" name="Retângulo Arredondado 1">
                <a:extLst>
                  <a:ext uri="{FF2B5EF4-FFF2-40B4-BE49-F238E27FC236}">
                    <a16:creationId xmlns:a16="http://schemas.microsoft.com/office/drawing/2014/main" id="{73E5ECCD-B564-4E76-BC2A-678645CA1D36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5596F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22ECA885-AEC7-4E15-B9ED-445A36402B61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5596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2</a:t>
                </a:r>
                <a:endParaRPr lang="pt-BR" sz="3200"/>
              </a:p>
            </p:txBody>
          </p:sp>
        </p:grp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EA535EB-D09D-4665-A36A-8737DE8CAC58}"/>
                </a:ext>
              </a:extLst>
            </p:cNvPr>
            <p:cNvSpPr txBox="1"/>
            <p:nvPr/>
          </p:nvSpPr>
          <p:spPr>
            <a:xfrm>
              <a:off x="6510054" y="2046572"/>
              <a:ext cx="29078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O que são os fundos quantitativos?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5927ED8-CCC5-46EB-96FF-F3131F5C83CD}"/>
              </a:ext>
            </a:extLst>
          </p:cNvPr>
          <p:cNvGrpSpPr/>
          <p:nvPr/>
        </p:nvGrpSpPr>
        <p:grpSpPr>
          <a:xfrm>
            <a:off x="8281915" y="840858"/>
            <a:ext cx="2614050" cy="2167889"/>
            <a:chOff x="10101380" y="924834"/>
            <a:chExt cx="2614050" cy="2167889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7C3327A2-9F8F-4BF4-BAA2-7DE44B068F78}"/>
                </a:ext>
              </a:extLst>
            </p:cNvPr>
            <p:cNvGrpSpPr/>
            <p:nvPr/>
          </p:nvGrpSpPr>
          <p:grpSpPr>
            <a:xfrm>
              <a:off x="10101380" y="924834"/>
              <a:ext cx="2614050" cy="2167889"/>
              <a:chOff x="1726809" y="1257821"/>
              <a:chExt cx="3439550" cy="2802888"/>
            </a:xfrm>
          </p:grpSpPr>
          <p:sp>
            <p:nvSpPr>
              <p:cNvPr id="11" name="Retângulo Arredondado 1">
                <a:extLst>
                  <a:ext uri="{FF2B5EF4-FFF2-40B4-BE49-F238E27FC236}">
                    <a16:creationId xmlns:a16="http://schemas.microsoft.com/office/drawing/2014/main" id="{4FCF5E6B-28A8-46AB-8BA4-382031EAA5E9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5A88C6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E06DF72A-18A5-4721-95BF-56B4840ED357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5A88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3</a:t>
                </a:r>
                <a:endParaRPr lang="pt-BR" sz="3200"/>
              </a:p>
            </p:txBody>
          </p:sp>
        </p:grp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0827C448-A077-4C5E-B3A5-707B5765FA3F}"/>
                </a:ext>
              </a:extLst>
            </p:cNvPr>
            <p:cNvSpPr txBox="1"/>
            <p:nvPr/>
          </p:nvSpPr>
          <p:spPr>
            <a:xfrm>
              <a:off x="10108638" y="2027974"/>
              <a:ext cx="2581882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Fundos Quantitativos x Fundos Tradicionais</a:t>
              </a:r>
            </a:p>
          </p:txBody>
        </p:sp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82C40E01-3E5B-4E72-8CFF-B3D950DBC31B}"/>
              </a:ext>
            </a:extLst>
          </p:cNvPr>
          <p:cNvSpPr/>
          <p:nvPr/>
        </p:nvSpPr>
        <p:spPr>
          <a:xfrm>
            <a:off x="-979714" y="186612"/>
            <a:ext cx="793102" cy="485192"/>
          </a:xfrm>
          <a:prstGeom prst="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4DF8B22-94DE-4D4E-AD27-166A41123B4A}"/>
              </a:ext>
            </a:extLst>
          </p:cNvPr>
          <p:cNvSpPr/>
          <p:nvPr/>
        </p:nvSpPr>
        <p:spPr>
          <a:xfrm>
            <a:off x="-976604" y="759512"/>
            <a:ext cx="793102" cy="485192"/>
          </a:xfrm>
          <a:prstGeom prst="rect">
            <a:avLst/>
          </a:prstGeom>
          <a:solidFill>
            <a:srgbClr val="55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7497312-5601-4A36-B44C-30D2EAF036E2}"/>
              </a:ext>
            </a:extLst>
          </p:cNvPr>
          <p:cNvSpPr/>
          <p:nvPr/>
        </p:nvSpPr>
        <p:spPr>
          <a:xfrm>
            <a:off x="-976604" y="1332412"/>
            <a:ext cx="793102" cy="485192"/>
          </a:xfrm>
          <a:prstGeom prst="rect">
            <a:avLst/>
          </a:prstGeom>
          <a:solidFill>
            <a:srgbClr val="5A8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0F9D31A-DEB0-48BE-BEEE-BDA48959CAC0}"/>
              </a:ext>
            </a:extLst>
          </p:cNvPr>
          <p:cNvSpPr/>
          <p:nvPr/>
        </p:nvSpPr>
        <p:spPr>
          <a:xfrm>
            <a:off x="-973494" y="2567786"/>
            <a:ext cx="793102" cy="485192"/>
          </a:xfrm>
          <a:prstGeom prst="rect">
            <a:avLst/>
          </a:prstGeom>
          <a:solidFill>
            <a:srgbClr val="29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244BF64-8B01-4287-9B2B-69AB2A25F8E0}"/>
              </a:ext>
            </a:extLst>
          </p:cNvPr>
          <p:cNvSpPr/>
          <p:nvPr/>
        </p:nvSpPr>
        <p:spPr>
          <a:xfrm>
            <a:off x="-982825" y="3140686"/>
            <a:ext cx="793102" cy="485192"/>
          </a:xfrm>
          <a:prstGeom prst="rect">
            <a:avLst/>
          </a:prstGeom>
          <a:solidFill>
            <a:srgbClr val="4B5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2F4D8E0B-CE63-4167-A0A8-0867B3602DFF}"/>
              </a:ext>
            </a:extLst>
          </p:cNvPr>
          <p:cNvGrpSpPr/>
          <p:nvPr/>
        </p:nvGrpSpPr>
        <p:grpSpPr>
          <a:xfrm>
            <a:off x="1141848" y="3654166"/>
            <a:ext cx="2907839" cy="2167889"/>
            <a:chOff x="2954055" y="963843"/>
            <a:chExt cx="2907839" cy="2167889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9CA2DA9-E594-4E3D-9DA4-CB1E1AA7A374}"/>
                </a:ext>
              </a:extLst>
            </p:cNvPr>
            <p:cNvGrpSpPr/>
            <p:nvPr/>
          </p:nvGrpSpPr>
          <p:grpSpPr>
            <a:xfrm>
              <a:off x="3100917" y="963843"/>
              <a:ext cx="2614050" cy="2167889"/>
              <a:chOff x="1726809" y="1257821"/>
              <a:chExt cx="3439550" cy="2802888"/>
            </a:xfrm>
          </p:grpSpPr>
          <p:sp>
            <p:nvSpPr>
              <p:cNvPr id="33" name="Retângulo Arredondado 1">
                <a:extLst>
                  <a:ext uri="{FF2B5EF4-FFF2-40B4-BE49-F238E27FC236}">
                    <a16:creationId xmlns:a16="http://schemas.microsoft.com/office/drawing/2014/main" id="{0E1F690B-8EA9-42A4-95E0-1212A3C2C111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3C6DAE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CA5584AB-8589-4DA4-A042-39FA72306F1E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3C6D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200"/>
                  <a:t>4</a:t>
                </a:r>
              </a:p>
            </p:txBody>
          </p:sp>
        </p:grp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BB4C1DF0-D5A1-4345-924C-CB61ACD5597F}"/>
                </a:ext>
              </a:extLst>
            </p:cNvPr>
            <p:cNvSpPr txBox="1"/>
            <p:nvPr/>
          </p:nvSpPr>
          <p:spPr>
            <a:xfrm>
              <a:off x="2954055" y="2093228"/>
              <a:ext cx="290783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E para os investidores?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56592150-DBEE-41E2-9E88-356EA9776F14}"/>
              </a:ext>
            </a:extLst>
          </p:cNvPr>
          <p:cNvGrpSpPr/>
          <p:nvPr/>
        </p:nvGrpSpPr>
        <p:grpSpPr>
          <a:xfrm>
            <a:off x="4642081" y="3654165"/>
            <a:ext cx="2907839" cy="2167889"/>
            <a:chOff x="6510054" y="963842"/>
            <a:chExt cx="2907839" cy="2167889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96EFAE21-816C-4285-A8E2-B9D0DBB48356}"/>
                </a:ext>
              </a:extLst>
            </p:cNvPr>
            <p:cNvGrpSpPr/>
            <p:nvPr/>
          </p:nvGrpSpPr>
          <p:grpSpPr>
            <a:xfrm>
              <a:off x="6656916" y="963842"/>
              <a:ext cx="2614050" cy="2167889"/>
              <a:chOff x="1726809" y="1257821"/>
              <a:chExt cx="3439550" cy="2802888"/>
            </a:xfrm>
          </p:grpSpPr>
          <p:sp>
            <p:nvSpPr>
              <p:cNvPr id="38" name="Retângulo Arredondado 1">
                <a:extLst>
                  <a:ext uri="{FF2B5EF4-FFF2-40B4-BE49-F238E27FC236}">
                    <a16:creationId xmlns:a16="http://schemas.microsoft.com/office/drawing/2014/main" id="{676B474B-6E6A-4F11-B155-3E645622832B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294975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3EA9947B-5145-42D9-8F95-6EE6701ABAA1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2949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5</a:t>
                </a:r>
                <a:endParaRPr lang="pt-BR" sz="3200"/>
              </a:p>
            </p:txBody>
          </p:sp>
        </p:grp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99353F1-580A-4FA0-95A6-6DE15762F1BF}"/>
                </a:ext>
              </a:extLst>
            </p:cNvPr>
            <p:cNvSpPr txBox="1"/>
            <p:nvPr/>
          </p:nvSpPr>
          <p:spPr>
            <a:xfrm>
              <a:off x="6510054" y="2102558"/>
              <a:ext cx="290783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/>
                  <a:cs typeface="Segoe UI"/>
                </a:rPr>
                <a:t>Tipos de Algoritmos</a:t>
              </a:r>
              <a:endParaRPr lang="pt-BR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8E84AB22-0496-4670-81FE-8332FD70FB47}"/>
              </a:ext>
            </a:extLst>
          </p:cNvPr>
          <p:cNvGrpSpPr/>
          <p:nvPr/>
        </p:nvGrpSpPr>
        <p:grpSpPr>
          <a:xfrm>
            <a:off x="8142313" y="3615157"/>
            <a:ext cx="2907839" cy="2167889"/>
            <a:chOff x="9954520" y="924834"/>
            <a:chExt cx="2907839" cy="2167889"/>
          </a:xfrm>
        </p:grpSpPr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28AF1D03-79BF-4FD5-AA83-BC414E523231}"/>
                </a:ext>
              </a:extLst>
            </p:cNvPr>
            <p:cNvGrpSpPr/>
            <p:nvPr/>
          </p:nvGrpSpPr>
          <p:grpSpPr>
            <a:xfrm>
              <a:off x="10101380" y="924834"/>
              <a:ext cx="2614050" cy="2167889"/>
              <a:chOff x="1726809" y="1257821"/>
              <a:chExt cx="3439550" cy="2802888"/>
            </a:xfrm>
          </p:grpSpPr>
          <p:sp>
            <p:nvSpPr>
              <p:cNvPr id="43" name="Retângulo Arredondado 1">
                <a:extLst>
                  <a:ext uri="{FF2B5EF4-FFF2-40B4-BE49-F238E27FC236}">
                    <a16:creationId xmlns:a16="http://schemas.microsoft.com/office/drawing/2014/main" id="{AA6A4975-236C-4197-9AEE-E7D71C482DBD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4B5B73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0392ADBA-14F5-4471-9B39-879239019271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4B5B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6</a:t>
                </a:r>
                <a:endParaRPr lang="pt-BR" sz="3200"/>
              </a:p>
            </p:txBody>
          </p:sp>
        </p:grp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67A8BF8C-02F1-4383-946E-3865DCF2F84F}"/>
                </a:ext>
              </a:extLst>
            </p:cNvPr>
            <p:cNvSpPr txBox="1"/>
            <p:nvPr/>
          </p:nvSpPr>
          <p:spPr>
            <a:xfrm>
              <a:off x="9954520" y="2082214"/>
              <a:ext cx="29078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/>
                  <a:cs typeface="Segoe UI"/>
                </a:rPr>
                <a:t>O que esperar </a:t>
              </a:r>
            </a:p>
            <a:p>
              <a:pPr algn="ctr"/>
              <a:r>
                <a:rPr lang="pt-BR">
                  <a:latin typeface="Segoe UI"/>
                  <a:cs typeface="Segoe UI"/>
                </a:rPr>
                <a:t>do futuro?</a:t>
              </a:r>
              <a:endParaRPr lang="pt-BR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Retângulo: Cantos Arredondados 21">
            <a:extLst>
              <a:ext uri="{FF2B5EF4-FFF2-40B4-BE49-F238E27FC236}">
                <a16:creationId xmlns:a16="http://schemas.microsoft.com/office/drawing/2014/main" id="{40EC5D99-E8D0-43DE-8E53-88FCE24F7857}"/>
              </a:ext>
            </a:extLst>
          </p:cNvPr>
          <p:cNvSpPr/>
          <p:nvPr/>
        </p:nvSpPr>
        <p:spPr>
          <a:xfrm rot="16200000">
            <a:off x="-668401" y="-76151"/>
            <a:ext cx="2040173" cy="152306"/>
          </a:xfrm>
          <a:prstGeom prst="round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10">
            <a:extLst>
              <a:ext uri="{FF2B5EF4-FFF2-40B4-BE49-F238E27FC236}">
                <a16:creationId xmlns:a16="http://schemas.microsoft.com/office/drawing/2014/main" id="{38DC159E-EDF1-489E-9701-F544C5E926D2}"/>
              </a:ext>
            </a:extLst>
          </p:cNvPr>
          <p:cNvSpPr txBox="1"/>
          <p:nvPr/>
        </p:nvSpPr>
        <p:spPr>
          <a:xfrm>
            <a:off x="518133" y="196032"/>
            <a:ext cx="501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  <a:endParaRPr lang="pt-BR" sz="4000" b="1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230BFCFD-9A6A-47CB-8FAE-AEC3593B7AA2}"/>
              </a:ext>
            </a:extLst>
          </p:cNvPr>
          <p:cNvSpPr/>
          <p:nvPr/>
        </p:nvSpPr>
        <p:spPr>
          <a:xfrm>
            <a:off x="-973494" y="1951342"/>
            <a:ext cx="793102" cy="485192"/>
          </a:xfrm>
          <a:prstGeom prst="rect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7">
            <a:extLst>
              <a:ext uri="{FF2B5EF4-FFF2-40B4-BE49-F238E27FC236}">
                <a16:creationId xmlns:a16="http://schemas.microsoft.com/office/drawing/2014/main" id="{89B05B36-61C8-0BC7-AF2C-5CD1393254E7}"/>
              </a:ext>
            </a:extLst>
          </p:cNvPr>
          <p:cNvSpPr/>
          <p:nvPr/>
        </p:nvSpPr>
        <p:spPr>
          <a:xfrm>
            <a:off x="4476751" y="3384225"/>
            <a:ext cx="7093598" cy="3074065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140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81955CF-CB24-DF37-1312-7AF986EAFCD8}"/>
              </a:ext>
            </a:extLst>
          </p:cNvPr>
          <p:cNvSpPr/>
          <p:nvPr/>
        </p:nvSpPr>
        <p:spPr>
          <a:xfrm>
            <a:off x="-1489731" y="6215062"/>
            <a:ext cx="15773400" cy="9527"/>
          </a:xfrm>
          <a:prstGeom prst="rect">
            <a:avLst/>
          </a:prstGeom>
          <a:solidFill>
            <a:srgbClr val="737373"/>
          </a:solidFill>
        </p:spPr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A46D21A7-EE8B-D49F-0741-F4EE4B68F59E}"/>
              </a:ext>
            </a:extLst>
          </p:cNvPr>
          <p:cNvSpPr/>
          <p:nvPr/>
        </p:nvSpPr>
        <p:spPr>
          <a:xfrm>
            <a:off x="339574" y="6165881"/>
            <a:ext cx="1584476" cy="116406"/>
          </a:xfrm>
          <a:prstGeom prst="rect">
            <a:avLst/>
          </a:prstGeom>
          <a:solidFill>
            <a:srgbClr val="9FC2F4"/>
          </a:solidFill>
        </p:spPr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7AF08CD1-7D5E-6C42-D5A7-42BE60C11640}"/>
              </a:ext>
            </a:extLst>
          </p:cNvPr>
          <p:cNvSpPr/>
          <p:nvPr/>
        </p:nvSpPr>
        <p:spPr>
          <a:xfrm>
            <a:off x="2311249" y="6165881"/>
            <a:ext cx="1584476" cy="116406"/>
          </a:xfrm>
          <a:prstGeom prst="rect">
            <a:avLst/>
          </a:prstGeom>
          <a:solidFill>
            <a:srgbClr val="5596F2"/>
          </a:solidFill>
        </p:spPr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EA452AD9-B927-77B0-0348-598413D1E5C9}"/>
              </a:ext>
            </a:extLst>
          </p:cNvPr>
          <p:cNvSpPr/>
          <p:nvPr/>
        </p:nvSpPr>
        <p:spPr>
          <a:xfrm>
            <a:off x="4282924" y="6165881"/>
            <a:ext cx="1584476" cy="116406"/>
          </a:xfrm>
          <a:prstGeom prst="rect">
            <a:avLst/>
          </a:prstGeom>
          <a:solidFill>
            <a:srgbClr val="5A88C6"/>
          </a:solidFill>
        </p:spPr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081E0796-A821-B870-4D8E-11EFE6FA44F0}"/>
              </a:ext>
            </a:extLst>
          </p:cNvPr>
          <p:cNvSpPr/>
          <p:nvPr/>
        </p:nvSpPr>
        <p:spPr>
          <a:xfrm>
            <a:off x="6254599" y="6165881"/>
            <a:ext cx="1584476" cy="116406"/>
          </a:xfrm>
          <a:prstGeom prst="rect">
            <a:avLst/>
          </a:prstGeom>
          <a:solidFill>
            <a:srgbClr val="3C6DAE"/>
          </a:solidFill>
        </p:spPr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C9733411-C22E-EF7D-D5CD-7DD8697328E6}"/>
              </a:ext>
            </a:extLst>
          </p:cNvPr>
          <p:cNvSpPr/>
          <p:nvPr/>
        </p:nvSpPr>
        <p:spPr>
          <a:xfrm>
            <a:off x="8226274" y="6165881"/>
            <a:ext cx="1584476" cy="116406"/>
          </a:xfrm>
          <a:prstGeom prst="rect">
            <a:avLst/>
          </a:prstGeom>
          <a:solidFill>
            <a:srgbClr val="294975"/>
          </a:solidFill>
        </p:spPr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2DB4C39C-4478-02B2-D5FC-C48892378C8D}"/>
              </a:ext>
            </a:extLst>
          </p:cNvPr>
          <p:cNvSpPr/>
          <p:nvPr/>
        </p:nvSpPr>
        <p:spPr>
          <a:xfrm>
            <a:off x="10197949" y="6165881"/>
            <a:ext cx="1584476" cy="116406"/>
          </a:xfrm>
          <a:prstGeom prst="rect">
            <a:avLst/>
          </a:prstGeom>
          <a:solidFill>
            <a:srgbClr val="4B5B73"/>
          </a:solidFill>
        </p:spPr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E43CB6-E2A6-BC66-E864-51446CC4E8E2}"/>
              </a:ext>
            </a:extLst>
          </p:cNvPr>
          <p:cNvSpPr txBox="1"/>
          <p:nvPr/>
        </p:nvSpPr>
        <p:spPr>
          <a:xfrm>
            <a:off x="-31321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EVOLUÇÃO DA AI</a:t>
            </a:r>
            <a:endParaRPr lang="pt-BR" sz="1400" b="1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AA00FD-D811-9040-ADAF-7C5D8A0522B8}"/>
              </a:ext>
            </a:extLst>
          </p:cNvPr>
          <p:cNvSpPr txBox="1"/>
          <p:nvPr/>
        </p:nvSpPr>
        <p:spPr>
          <a:xfrm>
            <a:off x="361109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QUANT X TRADICIONAL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2969EDC-77F9-B4F6-81D7-95FFC6C66D55}"/>
              </a:ext>
            </a:extLst>
          </p:cNvPr>
          <p:cNvSpPr txBox="1"/>
          <p:nvPr/>
        </p:nvSpPr>
        <p:spPr>
          <a:xfrm>
            <a:off x="561134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INVESTIDORES</a:t>
            </a:r>
            <a:endParaRPr lang="pt-BR" sz="1400" b="1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EC11BBA-19EB-10BF-8E32-986D825748C6}"/>
              </a:ext>
            </a:extLst>
          </p:cNvPr>
          <p:cNvSpPr txBox="1"/>
          <p:nvPr/>
        </p:nvSpPr>
        <p:spPr>
          <a:xfrm>
            <a:off x="75449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ALGORITMOS</a:t>
            </a:r>
            <a:endParaRPr lang="en-US" sz="140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81891B-C02A-BDCC-7674-551BACA4F435}"/>
              </a:ext>
            </a:extLst>
          </p:cNvPr>
          <p:cNvSpPr txBox="1"/>
          <p:nvPr/>
        </p:nvSpPr>
        <p:spPr>
          <a:xfrm>
            <a:off x="950706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FUTURO</a:t>
            </a:r>
            <a:endParaRPr lang="en-US"/>
          </a:p>
        </p:txBody>
      </p:sp>
      <p:sp>
        <p:nvSpPr>
          <p:cNvPr id="17" name="Retângulo 7">
            <a:extLst>
              <a:ext uri="{FF2B5EF4-FFF2-40B4-BE49-F238E27FC236}">
                <a16:creationId xmlns:a16="http://schemas.microsoft.com/office/drawing/2014/main" id="{B8A0C48C-B8FC-20ED-C3A8-D9DB54CAF0EE}"/>
              </a:ext>
            </a:extLst>
          </p:cNvPr>
          <p:cNvSpPr/>
          <p:nvPr/>
        </p:nvSpPr>
        <p:spPr>
          <a:xfrm>
            <a:off x="11868150" y="5562600"/>
            <a:ext cx="323849" cy="875522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7">
            <a:extLst>
              <a:ext uri="{FF2B5EF4-FFF2-40B4-BE49-F238E27FC236}">
                <a16:creationId xmlns:a16="http://schemas.microsoft.com/office/drawing/2014/main" id="{81D959BB-D830-92FC-BD0E-EF8F4C3FA90A}"/>
              </a:ext>
            </a:extLst>
          </p:cNvPr>
          <p:cNvSpPr/>
          <p:nvPr/>
        </p:nvSpPr>
        <p:spPr>
          <a:xfrm flipV="1">
            <a:off x="7842192" y="5746262"/>
            <a:ext cx="4349808" cy="88541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21">
            <a:extLst>
              <a:ext uri="{FF2B5EF4-FFF2-40B4-BE49-F238E27FC236}">
                <a16:creationId xmlns:a16="http://schemas.microsoft.com/office/drawing/2014/main" id="{D6F25670-4A3E-7747-A0A3-D050A4CEE7BD}"/>
              </a:ext>
            </a:extLst>
          </p:cNvPr>
          <p:cNvSpPr/>
          <p:nvPr/>
        </p:nvSpPr>
        <p:spPr>
          <a:xfrm rot="16200000">
            <a:off x="-668401" y="-76151"/>
            <a:ext cx="2040173" cy="152306"/>
          </a:xfrm>
          <a:prstGeom prst="round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0">
            <a:extLst>
              <a:ext uri="{FF2B5EF4-FFF2-40B4-BE49-F238E27FC236}">
                <a16:creationId xmlns:a16="http://schemas.microsoft.com/office/drawing/2014/main" id="{B8572341-2074-2C1B-30D7-7693ACCDC581}"/>
              </a:ext>
            </a:extLst>
          </p:cNvPr>
          <p:cNvSpPr txBox="1"/>
          <p:nvPr/>
        </p:nvSpPr>
        <p:spPr>
          <a:xfrm>
            <a:off x="518132" y="196032"/>
            <a:ext cx="108610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b="1">
                <a:latin typeface="Segoe UI"/>
                <a:cs typeface="Segoe UI"/>
              </a:rPr>
              <a:t>E para os investidores?</a:t>
            </a:r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E05C97C-1A2C-C8F4-AEC2-D76A87185A5A}"/>
              </a:ext>
            </a:extLst>
          </p:cNvPr>
          <p:cNvSpPr/>
          <p:nvPr/>
        </p:nvSpPr>
        <p:spPr>
          <a:xfrm>
            <a:off x="-979714" y="186612"/>
            <a:ext cx="793102" cy="485192"/>
          </a:xfrm>
          <a:prstGeom prst="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891561B-E3D0-01A2-E1B0-87C30D924089}"/>
              </a:ext>
            </a:extLst>
          </p:cNvPr>
          <p:cNvSpPr/>
          <p:nvPr/>
        </p:nvSpPr>
        <p:spPr>
          <a:xfrm>
            <a:off x="-976604" y="759512"/>
            <a:ext cx="793102" cy="485192"/>
          </a:xfrm>
          <a:prstGeom prst="rect">
            <a:avLst/>
          </a:prstGeom>
          <a:solidFill>
            <a:srgbClr val="55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B84DE29-AE1B-AD45-E95A-850A0BA8C265}"/>
              </a:ext>
            </a:extLst>
          </p:cNvPr>
          <p:cNvSpPr/>
          <p:nvPr/>
        </p:nvSpPr>
        <p:spPr>
          <a:xfrm>
            <a:off x="-976604" y="1332412"/>
            <a:ext cx="793102" cy="485192"/>
          </a:xfrm>
          <a:prstGeom prst="rect">
            <a:avLst/>
          </a:prstGeom>
          <a:solidFill>
            <a:srgbClr val="5A8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1CA7829-1062-E820-DC7A-C22A76D22A0A}"/>
              </a:ext>
            </a:extLst>
          </p:cNvPr>
          <p:cNvSpPr/>
          <p:nvPr/>
        </p:nvSpPr>
        <p:spPr>
          <a:xfrm>
            <a:off x="-973494" y="2567786"/>
            <a:ext cx="793102" cy="485192"/>
          </a:xfrm>
          <a:prstGeom prst="rect">
            <a:avLst/>
          </a:prstGeom>
          <a:solidFill>
            <a:srgbClr val="29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DB35565-BC2B-4D5D-DDC9-A50E02F7209D}"/>
              </a:ext>
            </a:extLst>
          </p:cNvPr>
          <p:cNvSpPr/>
          <p:nvPr/>
        </p:nvSpPr>
        <p:spPr>
          <a:xfrm>
            <a:off x="-982825" y="3140686"/>
            <a:ext cx="793102" cy="485192"/>
          </a:xfrm>
          <a:prstGeom prst="rect">
            <a:avLst/>
          </a:prstGeom>
          <a:solidFill>
            <a:srgbClr val="4B5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764C5E9-8AB2-04E1-51B1-D7373C9BB24E}"/>
              </a:ext>
            </a:extLst>
          </p:cNvPr>
          <p:cNvSpPr/>
          <p:nvPr/>
        </p:nvSpPr>
        <p:spPr>
          <a:xfrm>
            <a:off x="-973494" y="1951342"/>
            <a:ext cx="793102" cy="485192"/>
          </a:xfrm>
          <a:prstGeom prst="rect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91C39A-81A0-EC09-0972-56B5A2BFF8DC}"/>
              </a:ext>
            </a:extLst>
          </p:cNvPr>
          <p:cNvSpPr txBox="1"/>
          <p:nvPr/>
        </p:nvSpPr>
        <p:spPr>
          <a:xfrm>
            <a:off x="16394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FUNDOS QUANTITATIVO</a:t>
            </a:r>
          </a:p>
        </p:txBody>
      </p:sp>
      <p:sp>
        <p:nvSpPr>
          <p:cNvPr id="2" name="CaixaDeTexto 10">
            <a:extLst>
              <a:ext uri="{FF2B5EF4-FFF2-40B4-BE49-F238E27FC236}">
                <a16:creationId xmlns:a16="http://schemas.microsoft.com/office/drawing/2014/main" id="{0B5C9390-6E44-BA57-AFFF-47CEAB12A7D8}"/>
              </a:ext>
            </a:extLst>
          </p:cNvPr>
          <p:cNvSpPr txBox="1"/>
          <p:nvPr/>
        </p:nvSpPr>
        <p:spPr>
          <a:xfrm>
            <a:off x="2013376" y="2783956"/>
            <a:ext cx="201899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400" b="1">
                <a:solidFill>
                  <a:srgbClr val="1F3864"/>
                </a:solidFill>
                <a:latin typeface="Century Gothic" panose="020B0502020202020204" pitchFamily="34" charset="0"/>
                <a:cs typeface="Segoe UI"/>
              </a:rPr>
              <a:t>Vantagens</a:t>
            </a:r>
            <a:endParaRPr lang="pt-BR" sz="1200">
              <a:solidFill>
                <a:srgbClr val="1F3864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3FA7E1CB-0218-0F1D-57D2-248203939A31}"/>
              </a:ext>
            </a:extLst>
          </p:cNvPr>
          <p:cNvGrpSpPr/>
          <p:nvPr/>
        </p:nvGrpSpPr>
        <p:grpSpPr>
          <a:xfrm>
            <a:off x="5554465" y="1574113"/>
            <a:ext cx="4498009" cy="646330"/>
            <a:chOff x="257188" y="2452530"/>
            <a:chExt cx="5626844" cy="526917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BB96624B-1E2F-2AE5-1783-6C9EED357873}"/>
                </a:ext>
              </a:extLst>
            </p:cNvPr>
            <p:cNvSpPr txBox="1"/>
            <p:nvPr/>
          </p:nvSpPr>
          <p:spPr>
            <a:xfrm>
              <a:off x="257188" y="2452530"/>
              <a:ext cx="436087" cy="526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>
                  <a:solidFill>
                    <a:srgbClr val="9FC2F4"/>
                  </a:solidFill>
                  <a:latin typeface="Segoe UI Historic" panose="020B0502040204020203"/>
                  <a:cs typeface="Segoe UI" panose="020B0502040204020203" pitchFamily="34" charset="0"/>
                </a:rPr>
                <a:t>1</a:t>
              </a:r>
              <a:endParaRPr lang="pt-BR" sz="4800" b="1">
                <a:solidFill>
                  <a:srgbClr val="9FC2F4"/>
                </a:solidFill>
                <a:latin typeface="Segoe UI Historic" panose="020B0502040204020203"/>
                <a:cs typeface="Segoe UI" panose="020B0502040204020203" pitchFamily="34" charset="0"/>
              </a:endParaRP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E029C9AA-E570-7A0F-A138-4558F6A22964}"/>
                </a:ext>
              </a:extLst>
            </p:cNvPr>
            <p:cNvSpPr txBox="1"/>
            <p:nvPr/>
          </p:nvSpPr>
          <p:spPr>
            <a:xfrm>
              <a:off x="891116" y="2568089"/>
              <a:ext cx="4992916" cy="27600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pt-BR" sz="1600">
                  <a:latin typeface="Century Gothic" panose="020B0502020202020204" pitchFamily="34" charset="0"/>
                  <a:cs typeface="Segoe UI"/>
                </a:rPr>
                <a:t>Ampla diversificação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DDAFC5F4-1270-B099-2EED-EEE98C3E9E19}"/>
              </a:ext>
            </a:extLst>
          </p:cNvPr>
          <p:cNvGrpSpPr/>
          <p:nvPr/>
        </p:nvGrpSpPr>
        <p:grpSpPr>
          <a:xfrm>
            <a:off x="5549249" y="2723482"/>
            <a:ext cx="4507202" cy="646332"/>
            <a:chOff x="257188" y="2452530"/>
            <a:chExt cx="5638343" cy="564555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3EC6BCBD-D719-459C-292E-9F3732E26B9D}"/>
                </a:ext>
              </a:extLst>
            </p:cNvPr>
            <p:cNvSpPr txBox="1"/>
            <p:nvPr/>
          </p:nvSpPr>
          <p:spPr>
            <a:xfrm>
              <a:off x="257188" y="2452530"/>
              <a:ext cx="436087" cy="564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>
                  <a:solidFill>
                    <a:srgbClr val="5596F2"/>
                  </a:solidFill>
                  <a:latin typeface="Segoe UI Historic" panose="020B0502040204020203"/>
                  <a:cs typeface="Segoe UI" panose="020B0502040204020203" pitchFamily="34" charset="0"/>
                </a:rPr>
                <a:t>2</a:t>
              </a:r>
              <a:endParaRPr lang="pt-BR" sz="4800" b="1">
                <a:solidFill>
                  <a:srgbClr val="5596F2"/>
                </a:solidFill>
                <a:latin typeface="Segoe UI Historic" panose="020B0502040204020203"/>
                <a:cs typeface="Segoe UI" panose="020B0502040204020203" pitchFamily="34" charset="0"/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C244B075-069E-0077-5FBA-74378B82133D}"/>
                </a:ext>
              </a:extLst>
            </p:cNvPr>
            <p:cNvSpPr txBox="1"/>
            <p:nvPr/>
          </p:nvSpPr>
          <p:spPr>
            <a:xfrm>
              <a:off x="902615" y="2565654"/>
              <a:ext cx="4992916" cy="29571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pt-BR" sz="1600">
                  <a:latin typeface="Century Gothic" panose="020B0502020202020204" pitchFamily="34" charset="0"/>
                  <a:cs typeface="Segoe UI"/>
                </a:rPr>
                <a:t>Análise de alto volume de dados</a:t>
              </a:r>
              <a:endParaRPr lang="pt-BR" sz="200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C2C7A3A8-ADF1-A4A7-3011-AFDD350DB739}"/>
              </a:ext>
            </a:extLst>
          </p:cNvPr>
          <p:cNvGrpSpPr/>
          <p:nvPr/>
        </p:nvGrpSpPr>
        <p:grpSpPr>
          <a:xfrm>
            <a:off x="5559493" y="3885189"/>
            <a:ext cx="4507202" cy="618301"/>
            <a:chOff x="257188" y="2490205"/>
            <a:chExt cx="5638343" cy="576527"/>
          </a:xfrm>
        </p:grpSpPr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07C77652-52E1-1DDA-4C27-2DB39C347A1A}"/>
                </a:ext>
              </a:extLst>
            </p:cNvPr>
            <p:cNvSpPr txBox="1"/>
            <p:nvPr/>
          </p:nvSpPr>
          <p:spPr>
            <a:xfrm>
              <a:off x="257188" y="2490205"/>
              <a:ext cx="436087" cy="564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>
                  <a:solidFill>
                    <a:srgbClr val="3C6DAE"/>
                  </a:solidFill>
                  <a:latin typeface="Segoe UI Historic" panose="020B0502040204020203"/>
                  <a:cs typeface="Segoe UI" panose="020B0502040204020203" pitchFamily="34" charset="0"/>
                </a:rPr>
                <a:t>3</a:t>
              </a:r>
              <a:endParaRPr lang="pt-BR" sz="4800" b="1">
                <a:solidFill>
                  <a:srgbClr val="3C6DAE"/>
                </a:solidFill>
                <a:latin typeface="Segoe UI Historic" panose="020B0502040204020203"/>
                <a:cs typeface="Segoe UI" panose="020B0502040204020203" pitchFamily="34" charset="0"/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E5D8C7F6-862D-036A-03FB-ADE1DD73CF56}"/>
                </a:ext>
              </a:extLst>
            </p:cNvPr>
            <p:cNvSpPr txBox="1"/>
            <p:nvPr/>
          </p:nvSpPr>
          <p:spPr>
            <a:xfrm>
              <a:off x="902615" y="2521466"/>
              <a:ext cx="4992916" cy="54526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pt-BR" sz="1600">
                  <a:latin typeface="Century Gothic" panose="020B0502020202020204" pitchFamily="34" charset="0"/>
                  <a:cs typeface="Segoe UI"/>
                </a:rPr>
                <a:t>Livre de opiniões enviesadas e reações emocionais</a:t>
              </a:r>
              <a:endParaRPr lang="pt-BR" sz="2000">
                <a:latin typeface="Century Gothic" panose="020B0502020202020204" pitchFamily="34" charset="0"/>
              </a:endParaRPr>
            </a:p>
          </p:txBody>
        </p:sp>
      </p:grp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92CB42B1-B2E5-932C-9AF6-2D2B93EDC2E0}"/>
              </a:ext>
            </a:extLst>
          </p:cNvPr>
          <p:cNvSpPr/>
          <p:nvPr/>
        </p:nvSpPr>
        <p:spPr>
          <a:xfrm>
            <a:off x="5293123" y="1462825"/>
            <a:ext cx="5032075" cy="877018"/>
          </a:xfrm>
          <a:prstGeom prst="roundRect">
            <a:avLst/>
          </a:prstGeom>
          <a:noFill/>
          <a:ln w="28575">
            <a:solidFill>
              <a:srgbClr val="9FC2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6817EF8-04FC-2197-8949-37F2E24C195E}"/>
              </a:ext>
            </a:extLst>
          </p:cNvPr>
          <p:cNvSpPr/>
          <p:nvPr/>
        </p:nvSpPr>
        <p:spPr>
          <a:xfrm>
            <a:off x="5293122" y="2613013"/>
            <a:ext cx="5032075" cy="877018"/>
          </a:xfrm>
          <a:prstGeom prst="roundRect">
            <a:avLst/>
          </a:prstGeom>
          <a:noFill/>
          <a:ln w="28575">
            <a:solidFill>
              <a:srgbClr val="5596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D619B13C-F1C3-F169-A8FA-BB14BDD2043C}"/>
              </a:ext>
            </a:extLst>
          </p:cNvPr>
          <p:cNvSpPr/>
          <p:nvPr/>
        </p:nvSpPr>
        <p:spPr>
          <a:xfrm>
            <a:off x="5293122" y="3763202"/>
            <a:ext cx="5032075" cy="877018"/>
          </a:xfrm>
          <a:prstGeom prst="roundRect">
            <a:avLst/>
          </a:prstGeom>
          <a:noFill/>
          <a:ln w="28575">
            <a:solidFill>
              <a:srgbClr val="3C6DA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3100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81955CF-CB24-DF37-1312-7AF986EAFCD8}"/>
              </a:ext>
            </a:extLst>
          </p:cNvPr>
          <p:cNvSpPr/>
          <p:nvPr/>
        </p:nvSpPr>
        <p:spPr>
          <a:xfrm>
            <a:off x="-1489731" y="6215062"/>
            <a:ext cx="15773400" cy="9527"/>
          </a:xfrm>
          <a:prstGeom prst="rect">
            <a:avLst/>
          </a:prstGeom>
          <a:solidFill>
            <a:srgbClr val="737373"/>
          </a:solidFill>
        </p:spPr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A46D21A7-EE8B-D49F-0741-F4EE4B68F59E}"/>
              </a:ext>
            </a:extLst>
          </p:cNvPr>
          <p:cNvSpPr/>
          <p:nvPr/>
        </p:nvSpPr>
        <p:spPr>
          <a:xfrm>
            <a:off x="339574" y="6165881"/>
            <a:ext cx="1584476" cy="116406"/>
          </a:xfrm>
          <a:prstGeom prst="rect">
            <a:avLst/>
          </a:prstGeom>
          <a:solidFill>
            <a:srgbClr val="9FC2F4"/>
          </a:solidFill>
        </p:spPr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7AF08CD1-7D5E-6C42-D5A7-42BE60C11640}"/>
              </a:ext>
            </a:extLst>
          </p:cNvPr>
          <p:cNvSpPr/>
          <p:nvPr/>
        </p:nvSpPr>
        <p:spPr>
          <a:xfrm>
            <a:off x="2311249" y="6165881"/>
            <a:ext cx="1584476" cy="116406"/>
          </a:xfrm>
          <a:prstGeom prst="rect">
            <a:avLst/>
          </a:prstGeom>
          <a:solidFill>
            <a:srgbClr val="5596F2"/>
          </a:solidFill>
        </p:spPr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EA452AD9-B927-77B0-0348-598413D1E5C9}"/>
              </a:ext>
            </a:extLst>
          </p:cNvPr>
          <p:cNvSpPr/>
          <p:nvPr/>
        </p:nvSpPr>
        <p:spPr>
          <a:xfrm>
            <a:off x="4282924" y="6165881"/>
            <a:ext cx="1584476" cy="116406"/>
          </a:xfrm>
          <a:prstGeom prst="rect">
            <a:avLst/>
          </a:prstGeom>
          <a:solidFill>
            <a:srgbClr val="5A88C6"/>
          </a:solidFill>
        </p:spPr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081E0796-A821-B870-4D8E-11EFE6FA44F0}"/>
              </a:ext>
            </a:extLst>
          </p:cNvPr>
          <p:cNvSpPr/>
          <p:nvPr/>
        </p:nvSpPr>
        <p:spPr>
          <a:xfrm>
            <a:off x="6254599" y="6165881"/>
            <a:ext cx="1584476" cy="116406"/>
          </a:xfrm>
          <a:prstGeom prst="rect">
            <a:avLst/>
          </a:prstGeom>
          <a:solidFill>
            <a:srgbClr val="3C6DAE"/>
          </a:solidFill>
        </p:spPr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C9733411-C22E-EF7D-D5CD-7DD8697328E6}"/>
              </a:ext>
            </a:extLst>
          </p:cNvPr>
          <p:cNvSpPr/>
          <p:nvPr/>
        </p:nvSpPr>
        <p:spPr>
          <a:xfrm>
            <a:off x="8226274" y="6165881"/>
            <a:ext cx="1584476" cy="116406"/>
          </a:xfrm>
          <a:prstGeom prst="rect">
            <a:avLst/>
          </a:prstGeom>
          <a:solidFill>
            <a:srgbClr val="294975"/>
          </a:solidFill>
        </p:spPr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2DB4C39C-4478-02B2-D5FC-C48892378C8D}"/>
              </a:ext>
            </a:extLst>
          </p:cNvPr>
          <p:cNvSpPr/>
          <p:nvPr/>
        </p:nvSpPr>
        <p:spPr>
          <a:xfrm>
            <a:off x="10197949" y="6165881"/>
            <a:ext cx="1584476" cy="116406"/>
          </a:xfrm>
          <a:prstGeom prst="rect">
            <a:avLst/>
          </a:prstGeom>
          <a:solidFill>
            <a:srgbClr val="4B5B73"/>
          </a:solidFill>
        </p:spPr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E43CB6-E2A6-BC66-E864-51446CC4E8E2}"/>
              </a:ext>
            </a:extLst>
          </p:cNvPr>
          <p:cNvSpPr txBox="1"/>
          <p:nvPr/>
        </p:nvSpPr>
        <p:spPr>
          <a:xfrm>
            <a:off x="-31321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EVOLUÇÃO DA AI</a:t>
            </a:r>
            <a:endParaRPr lang="pt-BR" sz="1400" b="1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AA00FD-D811-9040-ADAF-7C5D8A0522B8}"/>
              </a:ext>
            </a:extLst>
          </p:cNvPr>
          <p:cNvSpPr txBox="1"/>
          <p:nvPr/>
        </p:nvSpPr>
        <p:spPr>
          <a:xfrm>
            <a:off x="361109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QUANT X TRADICIONAL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2969EDC-77F9-B4F6-81D7-95FFC6C66D55}"/>
              </a:ext>
            </a:extLst>
          </p:cNvPr>
          <p:cNvSpPr txBox="1"/>
          <p:nvPr/>
        </p:nvSpPr>
        <p:spPr>
          <a:xfrm>
            <a:off x="561134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INVESTIDORES</a:t>
            </a:r>
            <a:endParaRPr lang="pt-BR" sz="1400" b="1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EC11BBA-19EB-10BF-8E32-986D825748C6}"/>
              </a:ext>
            </a:extLst>
          </p:cNvPr>
          <p:cNvSpPr txBox="1"/>
          <p:nvPr/>
        </p:nvSpPr>
        <p:spPr>
          <a:xfrm>
            <a:off x="75449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ALGORITMOS</a:t>
            </a:r>
            <a:endParaRPr lang="en-US" sz="140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81891B-C02A-BDCC-7674-551BACA4F435}"/>
              </a:ext>
            </a:extLst>
          </p:cNvPr>
          <p:cNvSpPr txBox="1"/>
          <p:nvPr/>
        </p:nvSpPr>
        <p:spPr>
          <a:xfrm>
            <a:off x="950706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FUTURO</a:t>
            </a:r>
            <a:endParaRPr lang="en-US"/>
          </a:p>
        </p:txBody>
      </p:sp>
      <p:sp>
        <p:nvSpPr>
          <p:cNvPr id="17" name="Retângulo 7">
            <a:extLst>
              <a:ext uri="{FF2B5EF4-FFF2-40B4-BE49-F238E27FC236}">
                <a16:creationId xmlns:a16="http://schemas.microsoft.com/office/drawing/2014/main" id="{B8A0C48C-B8FC-20ED-C3A8-D9DB54CAF0EE}"/>
              </a:ext>
            </a:extLst>
          </p:cNvPr>
          <p:cNvSpPr/>
          <p:nvPr/>
        </p:nvSpPr>
        <p:spPr>
          <a:xfrm>
            <a:off x="11868150" y="5562600"/>
            <a:ext cx="323849" cy="875522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7">
            <a:extLst>
              <a:ext uri="{FF2B5EF4-FFF2-40B4-BE49-F238E27FC236}">
                <a16:creationId xmlns:a16="http://schemas.microsoft.com/office/drawing/2014/main" id="{81D959BB-D830-92FC-BD0E-EF8F4C3FA90A}"/>
              </a:ext>
            </a:extLst>
          </p:cNvPr>
          <p:cNvSpPr/>
          <p:nvPr/>
        </p:nvSpPr>
        <p:spPr>
          <a:xfrm flipV="1">
            <a:off x="7842192" y="5746262"/>
            <a:ext cx="4349808" cy="88541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21">
            <a:extLst>
              <a:ext uri="{FF2B5EF4-FFF2-40B4-BE49-F238E27FC236}">
                <a16:creationId xmlns:a16="http://schemas.microsoft.com/office/drawing/2014/main" id="{D6F25670-4A3E-7747-A0A3-D050A4CEE7BD}"/>
              </a:ext>
            </a:extLst>
          </p:cNvPr>
          <p:cNvSpPr/>
          <p:nvPr/>
        </p:nvSpPr>
        <p:spPr>
          <a:xfrm rot="16200000">
            <a:off x="-668401" y="-76151"/>
            <a:ext cx="2040173" cy="152306"/>
          </a:xfrm>
          <a:prstGeom prst="round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0">
            <a:extLst>
              <a:ext uri="{FF2B5EF4-FFF2-40B4-BE49-F238E27FC236}">
                <a16:creationId xmlns:a16="http://schemas.microsoft.com/office/drawing/2014/main" id="{B8572341-2074-2C1B-30D7-7693ACCDC581}"/>
              </a:ext>
            </a:extLst>
          </p:cNvPr>
          <p:cNvSpPr txBox="1"/>
          <p:nvPr/>
        </p:nvSpPr>
        <p:spPr>
          <a:xfrm>
            <a:off x="518132" y="196032"/>
            <a:ext cx="108610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b="1">
                <a:latin typeface="Segoe UI"/>
                <a:cs typeface="Segoe UI"/>
              </a:rPr>
              <a:t>E para os investidores?</a:t>
            </a:r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E05C97C-1A2C-C8F4-AEC2-D76A87185A5A}"/>
              </a:ext>
            </a:extLst>
          </p:cNvPr>
          <p:cNvSpPr/>
          <p:nvPr/>
        </p:nvSpPr>
        <p:spPr>
          <a:xfrm>
            <a:off x="-979714" y="186612"/>
            <a:ext cx="793102" cy="485192"/>
          </a:xfrm>
          <a:prstGeom prst="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891561B-E3D0-01A2-E1B0-87C30D924089}"/>
              </a:ext>
            </a:extLst>
          </p:cNvPr>
          <p:cNvSpPr/>
          <p:nvPr/>
        </p:nvSpPr>
        <p:spPr>
          <a:xfrm>
            <a:off x="-976604" y="759512"/>
            <a:ext cx="793102" cy="485192"/>
          </a:xfrm>
          <a:prstGeom prst="rect">
            <a:avLst/>
          </a:prstGeom>
          <a:solidFill>
            <a:srgbClr val="55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B84DE29-AE1B-AD45-E95A-850A0BA8C265}"/>
              </a:ext>
            </a:extLst>
          </p:cNvPr>
          <p:cNvSpPr/>
          <p:nvPr/>
        </p:nvSpPr>
        <p:spPr>
          <a:xfrm>
            <a:off x="-976604" y="1332412"/>
            <a:ext cx="793102" cy="485192"/>
          </a:xfrm>
          <a:prstGeom prst="rect">
            <a:avLst/>
          </a:prstGeom>
          <a:solidFill>
            <a:srgbClr val="5A8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1CA7829-1062-E820-DC7A-C22A76D22A0A}"/>
              </a:ext>
            </a:extLst>
          </p:cNvPr>
          <p:cNvSpPr/>
          <p:nvPr/>
        </p:nvSpPr>
        <p:spPr>
          <a:xfrm>
            <a:off x="-973494" y="2567786"/>
            <a:ext cx="793102" cy="485192"/>
          </a:xfrm>
          <a:prstGeom prst="rect">
            <a:avLst/>
          </a:prstGeom>
          <a:solidFill>
            <a:srgbClr val="29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DB35565-BC2B-4D5D-DDC9-A50E02F7209D}"/>
              </a:ext>
            </a:extLst>
          </p:cNvPr>
          <p:cNvSpPr/>
          <p:nvPr/>
        </p:nvSpPr>
        <p:spPr>
          <a:xfrm>
            <a:off x="-982825" y="3140686"/>
            <a:ext cx="793102" cy="485192"/>
          </a:xfrm>
          <a:prstGeom prst="rect">
            <a:avLst/>
          </a:prstGeom>
          <a:solidFill>
            <a:srgbClr val="4B5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764C5E9-8AB2-04E1-51B1-D7373C9BB24E}"/>
              </a:ext>
            </a:extLst>
          </p:cNvPr>
          <p:cNvSpPr/>
          <p:nvPr/>
        </p:nvSpPr>
        <p:spPr>
          <a:xfrm>
            <a:off x="-973494" y="1951342"/>
            <a:ext cx="793102" cy="485192"/>
          </a:xfrm>
          <a:prstGeom prst="rect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91C39A-81A0-EC09-0972-56B5A2BFF8DC}"/>
              </a:ext>
            </a:extLst>
          </p:cNvPr>
          <p:cNvSpPr txBox="1"/>
          <p:nvPr/>
        </p:nvSpPr>
        <p:spPr>
          <a:xfrm>
            <a:off x="16394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FUNDOS QUANTITATIVO</a:t>
            </a:r>
          </a:p>
        </p:txBody>
      </p:sp>
      <p:sp>
        <p:nvSpPr>
          <p:cNvPr id="2" name="CaixaDeTexto 10">
            <a:extLst>
              <a:ext uri="{FF2B5EF4-FFF2-40B4-BE49-F238E27FC236}">
                <a16:creationId xmlns:a16="http://schemas.microsoft.com/office/drawing/2014/main" id="{0B5C9390-6E44-BA57-AFFF-47CEAB12A7D8}"/>
              </a:ext>
            </a:extLst>
          </p:cNvPr>
          <p:cNvSpPr txBox="1"/>
          <p:nvPr/>
        </p:nvSpPr>
        <p:spPr>
          <a:xfrm>
            <a:off x="2013376" y="2783956"/>
            <a:ext cx="20189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00" b="1">
                <a:solidFill>
                  <a:srgbClr val="1F3864"/>
                </a:solidFill>
                <a:latin typeface="Century Gothic" panose="020B0502020202020204" pitchFamily="34" charset="0"/>
                <a:cs typeface="Segoe UI"/>
              </a:rPr>
              <a:t>Riscos</a:t>
            </a:r>
            <a:endParaRPr lang="pt-BR" sz="1400">
              <a:solidFill>
                <a:srgbClr val="1F3864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3FA7E1CB-0218-0F1D-57D2-248203939A31}"/>
              </a:ext>
            </a:extLst>
          </p:cNvPr>
          <p:cNvGrpSpPr/>
          <p:nvPr/>
        </p:nvGrpSpPr>
        <p:grpSpPr>
          <a:xfrm>
            <a:off x="5554465" y="1574113"/>
            <a:ext cx="4498010" cy="646330"/>
            <a:chOff x="257188" y="2452530"/>
            <a:chExt cx="5626844" cy="526917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BB96624B-1E2F-2AE5-1783-6C9EED357873}"/>
                </a:ext>
              </a:extLst>
            </p:cNvPr>
            <p:cNvSpPr txBox="1"/>
            <p:nvPr/>
          </p:nvSpPr>
          <p:spPr>
            <a:xfrm>
              <a:off x="257188" y="2452530"/>
              <a:ext cx="436087" cy="526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>
                  <a:solidFill>
                    <a:srgbClr val="9FC2F4"/>
                  </a:solidFill>
                  <a:latin typeface="Segoe UI Historic" panose="020B0502040204020203"/>
                  <a:cs typeface="Segoe UI" panose="020B0502040204020203" pitchFamily="34" charset="0"/>
                </a:rPr>
                <a:t>1</a:t>
              </a:r>
              <a:endParaRPr lang="pt-BR" sz="4800" b="1">
                <a:solidFill>
                  <a:srgbClr val="9FC2F4"/>
                </a:solidFill>
                <a:latin typeface="Segoe UI Historic" panose="020B0502040204020203"/>
                <a:cs typeface="Segoe UI" panose="020B0502040204020203" pitchFamily="34" charset="0"/>
              </a:endParaRP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E029C9AA-E570-7A0F-A138-4558F6A22964}"/>
                </a:ext>
              </a:extLst>
            </p:cNvPr>
            <p:cNvSpPr txBox="1"/>
            <p:nvPr/>
          </p:nvSpPr>
          <p:spPr>
            <a:xfrm>
              <a:off x="891116" y="2568089"/>
              <a:ext cx="4992916" cy="27600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pt-BR" sz="1600">
                  <a:latin typeface="Century Gothic" panose="020B0502020202020204" pitchFamily="34" charset="0"/>
                  <a:cs typeface="Segoe UI"/>
                </a:rPr>
                <a:t>Análise de informações históricas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DDAFC5F4-1270-B099-2EED-EEE98C3E9E19}"/>
              </a:ext>
            </a:extLst>
          </p:cNvPr>
          <p:cNvGrpSpPr/>
          <p:nvPr/>
        </p:nvGrpSpPr>
        <p:grpSpPr>
          <a:xfrm>
            <a:off x="5549249" y="2723478"/>
            <a:ext cx="4478446" cy="646331"/>
            <a:chOff x="257188" y="2452530"/>
            <a:chExt cx="5602371" cy="564555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3EC6BCBD-D719-459C-292E-9F3732E26B9D}"/>
                </a:ext>
              </a:extLst>
            </p:cNvPr>
            <p:cNvSpPr txBox="1"/>
            <p:nvPr/>
          </p:nvSpPr>
          <p:spPr>
            <a:xfrm>
              <a:off x="257188" y="2452530"/>
              <a:ext cx="436087" cy="564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>
                  <a:solidFill>
                    <a:srgbClr val="5596F2"/>
                  </a:solidFill>
                  <a:latin typeface="Segoe UI Historic" panose="020B0502040204020203"/>
                  <a:cs typeface="Segoe UI" panose="020B0502040204020203" pitchFamily="34" charset="0"/>
                </a:rPr>
                <a:t>2</a:t>
              </a:r>
              <a:endParaRPr lang="pt-BR" sz="4800" b="1">
                <a:solidFill>
                  <a:srgbClr val="5596F2"/>
                </a:solidFill>
                <a:latin typeface="Segoe UI Historic" panose="020B0502040204020203"/>
                <a:cs typeface="Segoe UI" panose="020B0502040204020203" pitchFamily="34" charset="0"/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C244B075-069E-0077-5FBA-74378B82133D}"/>
                </a:ext>
              </a:extLst>
            </p:cNvPr>
            <p:cNvSpPr txBox="1"/>
            <p:nvPr/>
          </p:nvSpPr>
          <p:spPr>
            <a:xfrm>
              <a:off x="866643" y="2465189"/>
              <a:ext cx="4992916" cy="5107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pt-BR" sz="1600">
                  <a:latin typeface="Century Gothic" panose="020B0502020202020204" pitchFamily="34" charset="0"/>
                  <a:cs typeface="Segoe UI"/>
                </a:rPr>
                <a:t>Falta de conhecimento sobre o assunto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C2C7A3A8-ADF1-A4A7-3011-AFDD350DB739}"/>
              </a:ext>
            </a:extLst>
          </p:cNvPr>
          <p:cNvGrpSpPr/>
          <p:nvPr/>
        </p:nvGrpSpPr>
        <p:grpSpPr>
          <a:xfrm>
            <a:off x="5559493" y="3885192"/>
            <a:ext cx="4507202" cy="605462"/>
            <a:chOff x="257188" y="2490205"/>
            <a:chExt cx="5638343" cy="564555"/>
          </a:xfrm>
        </p:grpSpPr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07C77652-52E1-1DDA-4C27-2DB39C347A1A}"/>
                </a:ext>
              </a:extLst>
            </p:cNvPr>
            <p:cNvSpPr txBox="1"/>
            <p:nvPr/>
          </p:nvSpPr>
          <p:spPr>
            <a:xfrm>
              <a:off x="257188" y="2490205"/>
              <a:ext cx="436087" cy="564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>
                  <a:solidFill>
                    <a:srgbClr val="3C6DAE"/>
                  </a:solidFill>
                  <a:latin typeface="Segoe UI Historic" panose="020B0502040204020203"/>
                  <a:cs typeface="Segoe UI" panose="020B0502040204020203" pitchFamily="34" charset="0"/>
                </a:rPr>
                <a:t>3</a:t>
              </a:r>
              <a:endParaRPr lang="pt-BR" sz="4800" b="1">
                <a:solidFill>
                  <a:srgbClr val="3C6DAE"/>
                </a:solidFill>
                <a:latin typeface="Segoe UI Historic" panose="020B0502040204020203"/>
                <a:cs typeface="Segoe UI" panose="020B0502040204020203" pitchFamily="34" charset="0"/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E5D8C7F6-862D-036A-03FB-ADE1DD73CF56}"/>
                </a:ext>
              </a:extLst>
            </p:cNvPr>
            <p:cNvSpPr txBox="1"/>
            <p:nvPr/>
          </p:nvSpPr>
          <p:spPr>
            <a:xfrm>
              <a:off x="902615" y="2615308"/>
              <a:ext cx="4992916" cy="31568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pt-BR" sz="1600">
                  <a:latin typeface="Century Gothic" panose="020B0502020202020204" pitchFamily="34" charset="0"/>
                  <a:cs typeface="Segoe UI"/>
                </a:rPr>
                <a:t>Necessidade de </a:t>
              </a:r>
              <a:r>
                <a:rPr lang="pt-BR" sz="1600" err="1">
                  <a:latin typeface="Century Gothic" panose="020B0502020202020204" pitchFamily="34" charset="0"/>
                  <a:cs typeface="Segoe UI"/>
                </a:rPr>
                <a:t>back-test</a:t>
              </a:r>
              <a:r>
                <a:rPr lang="pt-BR" sz="1600">
                  <a:latin typeface="Century Gothic" panose="020B0502020202020204" pitchFamily="34" charset="0"/>
                  <a:cs typeface="Segoe UI"/>
                </a:rPr>
                <a:t> rigoroso</a:t>
              </a:r>
              <a:endParaRPr lang="pt-BR" sz="1600">
                <a:latin typeface="Century Gothic" panose="020B0502020202020204" pitchFamily="34" charset="0"/>
              </a:endParaRPr>
            </a:p>
          </p:txBody>
        </p:sp>
      </p:grp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92CB42B1-B2E5-932C-9AF6-2D2B93EDC2E0}"/>
              </a:ext>
            </a:extLst>
          </p:cNvPr>
          <p:cNvSpPr/>
          <p:nvPr/>
        </p:nvSpPr>
        <p:spPr>
          <a:xfrm>
            <a:off x="5293123" y="1462825"/>
            <a:ext cx="5032075" cy="877018"/>
          </a:xfrm>
          <a:prstGeom prst="roundRect">
            <a:avLst/>
          </a:prstGeom>
          <a:noFill/>
          <a:ln w="28575">
            <a:solidFill>
              <a:srgbClr val="9FC2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6817EF8-04FC-2197-8949-37F2E24C195E}"/>
              </a:ext>
            </a:extLst>
          </p:cNvPr>
          <p:cNvSpPr/>
          <p:nvPr/>
        </p:nvSpPr>
        <p:spPr>
          <a:xfrm>
            <a:off x="5293122" y="2613013"/>
            <a:ext cx="5032075" cy="877018"/>
          </a:xfrm>
          <a:prstGeom prst="roundRect">
            <a:avLst/>
          </a:prstGeom>
          <a:noFill/>
          <a:ln w="28575">
            <a:solidFill>
              <a:srgbClr val="5596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D619B13C-F1C3-F169-A8FA-BB14BDD2043C}"/>
              </a:ext>
            </a:extLst>
          </p:cNvPr>
          <p:cNvSpPr/>
          <p:nvPr/>
        </p:nvSpPr>
        <p:spPr>
          <a:xfrm>
            <a:off x="5293122" y="3763202"/>
            <a:ext cx="5032075" cy="877018"/>
          </a:xfrm>
          <a:prstGeom prst="roundRect">
            <a:avLst/>
          </a:prstGeom>
          <a:noFill/>
          <a:ln w="28575">
            <a:solidFill>
              <a:srgbClr val="3C6DA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770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Agrupar 26">
            <a:extLst>
              <a:ext uri="{FF2B5EF4-FFF2-40B4-BE49-F238E27FC236}">
                <a16:creationId xmlns:a16="http://schemas.microsoft.com/office/drawing/2014/main" id="{37F625EE-DEF3-463B-9A04-BC5EAEE2051F}"/>
              </a:ext>
            </a:extLst>
          </p:cNvPr>
          <p:cNvGrpSpPr/>
          <p:nvPr/>
        </p:nvGrpSpPr>
        <p:grpSpPr>
          <a:xfrm>
            <a:off x="1134590" y="879867"/>
            <a:ext cx="2907839" cy="2167889"/>
            <a:chOff x="2954055" y="963843"/>
            <a:chExt cx="2907839" cy="2167889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F6EDF9EC-65B0-4E59-9C04-AD70C8A2D434}"/>
                </a:ext>
              </a:extLst>
            </p:cNvPr>
            <p:cNvGrpSpPr/>
            <p:nvPr/>
          </p:nvGrpSpPr>
          <p:grpSpPr>
            <a:xfrm>
              <a:off x="3100917" y="963843"/>
              <a:ext cx="2614050" cy="2167889"/>
              <a:chOff x="1726809" y="1257821"/>
              <a:chExt cx="3439550" cy="2802888"/>
            </a:xfrm>
          </p:grpSpPr>
          <p:sp>
            <p:nvSpPr>
              <p:cNvPr id="5" name="Retângulo Arredondado 1">
                <a:extLst>
                  <a:ext uri="{FF2B5EF4-FFF2-40B4-BE49-F238E27FC236}">
                    <a16:creationId xmlns:a16="http://schemas.microsoft.com/office/drawing/2014/main" id="{5C20A3BC-8903-4364-A8BB-54154445E59A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9FC2F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1C20AC30-9499-47B1-A7AA-452422FD85C4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9FC2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200"/>
                  <a:t>1</a:t>
                </a:r>
              </a:p>
            </p:txBody>
          </p:sp>
        </p:grp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48B4586-4CC9-4CE7-97B6-099474A43847}"/>
                </a:ext>
              </a:extLst>
            </p:cNvPr>
            <p:cNvSpPr txBox="1"/>
            <p:nvPr/>
          </p:nvSpPr>
          <p:spPr>
            <a:xfrm>
              <a:off x="2954055" y="2065235"/>
              <a:ext cx="29078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Evolução da AI no Mercado Financeiro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38AB6E5-98D8-4BB4-827B-993154CFD294}"/>
              </a:ext>
            </a:extLst>
          </p:cNvPr>
          <p:cNvGrpSpPr/>
          <p:nvPr/>
        </p:nvGrpSpPr>
        <p:grpSpPr>
          <a:xfrm>
            <a:off x="4634822" y="879866"/>
            <a:ext cx="2907839" cy="2167889"/>
            <a:chOff x="6510054" y="963842"/>
            <a:chExt cx="2907839" cy="2167889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07BA6039-7EB8-4607-BEDD-1CD31F5F0B08}"/>
                </a:ext>
              </a:extLst>
            </p:cNvPr>
            <p:cNvGrpSpPr/>
            <p:nvPr/>
          </p:nvGrpSpPr>
          <p:grpSpPr>
            <a:xfrm>
              <a:off x="6656916" y="963842"/>
              <a:ext cx="2614050" cy="2167889"/>
              <a:chOff x="1726809" y="1257821"/>
              <a:chExt cx="3439550" cy="2802888"/>
            </a:xfrm>
          </p:grpSpPr>
          <p:sp>
            <p:nvSpPr>
              <p:cNvPr id="8" name="Retângulo Arredondado 1">
                <a:extLst>
                  <a:ext uri="{FF2B5EF4-FFF2-40B4-BE49-F238E27FC236}">
                    <a16:creationId xmlns:a16="http://schemas.microsoft.com/office/drawing/2014/main" id="{73E5ECCD-B564-4E76-BC2A-678645CA1D36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5596F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22ECA885-AEC7-4E15-B9ED-445A36402B61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5596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2</a:t>
                </a:r>
                <a:endParaRPr lang="pt-BR" sz="3200"/>
              </a:p>
            </p:txBody>
          </p:sp>
        </p:grp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EA535EB-D09D-4665-A36A-8737DE8CAC58}"/>
                </a:ext>
              </a:extLst>
            </p:cNvPr>
            <p:cNvSpPr txBox="1"/>
            <p:nvPr/>
          </p:nvSpPr>
          <p:spPr>
            <a:xfrm>
              <a:off x="6510054" y="2046572"/>
              <a:ext cx="29078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O que são os fundos quantitativos?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5927ED8-CCC5-46EB-96FF-F3131F5C83CD}"/>
              </a:ext>
            </a:extLst>
          </p:cNvPr>
          <p:cNvGrpSpPr/>
          <p:nvPr/>
        </p:nvGrpSpPr>
        <p:grpSpPr>
          <a:xfrm>
            <a:off x="8281915" y="840858"/>
            <a:ext cx="2614050" cy="2167889"/>
            <a:chOff x="10101380" y="924834"/>
            <a:chExt cx="2614050" cy="2167889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7C3327A2-9F8F-4BF4-BAA2-7DE44B068F78}"/>
                </a:ext>
              </a:extLst>
            </p:cNvPr>
            <p:cNvGrpSpPr/>
            <p:nvPr/>
          </p:nvGrpSpPr>
          <p:grpSpPr>
            <a:xfrm>
              <a:off x="10101380" y="924834"/>
              <a:ext cx="2614050" cy="2167889"/>
              <a:chOff x="1726809" y="1257821"/>
              <a:chExt cx="3439550" cy="2802888"/>
            </a:xfrm>
          </p:grpSpPr>
          <p:sp>
            <p:nvSpPr>
              <p:cNvPr id="11" name="Retângulo Arredondado 1">
                <a:extLst>
                  <a:ext uri="{FF2B5EF4-FFF2-40B4-BE49-F238E27FC236}">
                    <a16:creationId xmlns:a16="http://schemas.microsoft.com/office/drawing/2014/main" id="{4FCF5E6B-28A8-46AB-8BA4-382031EAA5E9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5A88C6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E06DF72A-18A5-4721-95BF-56B4840ED357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5A88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3</a:t>
                </a:r>
                <a:endParaRPr lang="pt-BR" sz="3200"/>
              </a:p>
            </p:txBody>
          </p:sp>
        </p:grp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0827C448-A077-4C5E-B3A5-707B5765FA3F}"/>
                </a:ext>
              </a:extLst>
            </p:cNvPr>
            <p:cNvSpPr txBox="1"/>
            <p:nvPr/>
          </p:nvSpPr>
          <p:spPr>
            <a:xfrm>
              <a:off x="10108638" y="2027974"/>
              <a:ext cx="2581882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Fundos Quantitativos x Fundos Tradicionais</a:t>
              </a:r>
            </a:p>
          </p:txBody>
        </p:sp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82C40E01-3E5B-4E72-8CFF-B3D950DBC31B}"/>
              </a:ext>
            </a:extLst>
          </p:cNvPr>
          <p:cNvSpPr/>
          <p:nvPr/>
        </p:nvSpPr>
        <p:spPr>
          <a:xfrm>
            <a:off x="-979714" y="186612"/>
            <a:ext cx="793102" cy="485192"/>
          </a:xfrm>
          <a:prstGeom prst="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4DF8B22-94DE-4D4E-AD27-166A41123B4A}"/>
              </a:ext>
            </a:extLst>
          </p:cNvPr>
          <p:cNvSpPr/>
          <p:nvPr/>
        </p:nvSpPr>
        <p:spPr>
          <a:xfrm>
            <a:off x="-976604" y="759512"/>
            <a:ext cx="793102" cy="485192"/>
          </a:xfrm>
          <a:prstGeom prst="rect">
            <a:avLst/>
          </a:prstGeom>
          <a:solidFill>
            <a:srgbClr val="55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7497312-5601-4A36-B44C-30D2EAF036E2}"/>
              </a:ext>
            </a:extLst>
          </p:cNvPr>
          <p:cNvSpPr/>
          <p:nvPr/>
        </p:nvSpPr>
        <p:spPr>
          <a:xfrm>
            <a:off x="-976604" y="1332412"/>
            <a:ext cx="793102" cy="485192"/>
          </a:xfrm>
          <a:prstGeom prst="rect">
            <a:avLst/>
          </a:prstGeom>
          <a:solidFill>
            <a:srgbClr val="5A8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0F9D31A-DEB0-48BE-BEEE-BDA48959CAC0}"/>
              </a:ext>
            </a:extLst>
          </p:cNvPr>
          <p:cNvSpPr/>
          <p:nvPr/>
        </p:nvSpPr>
        <p:spPr>
          <a:xfrm>
            <a:off x="-973494" y="2567786"/>
            <a:ext cx="793102" cy="485192"/>
          </a:xfrm>
          <a:prstGeom prst="rect">
            <a:avLst/>
          </a:prstGeom>
          <a:solidFill>
            <a:srgbClr val="29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244BF64-8B01-4287-9B2B-69AB2A25F8E0}"/>
              </a:ext>
            </a:extLst>
          </p:cNvPr>
          <p:cNvSpPr/>
          <p:nvPr/>
        </p:nvSpPr>
        <p:spPr>
          <a:xfrm>
            <a:off x="-982825" y="3140686"/>
            <a:ext cx="793102" cy="485192"/>
          </a:xfrm>
          <a:prstGeom prst="rect">
            <a:avLst/>
          </a:prstGeom>
          <a:solidFill>
            <a:srgbClr val="4B5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2F4D8E0B-CE63-4167-A0A8-0867B3602DFF}"/>
              </a:ext>
            </a:extLst>
          </p:cNvPr>
          <p:cNvGrpSpPr/>
          <p:nvPr/>
        </p:nvGrpSpPr>
        <p:grpSpPr>
          <a:xfrm>
            <a:off x="1141848" y="3654166"/>
            <a:ext cx="2907839" cy="2167889"/>
            <a:chOff x="2954055" y="963843"/>
            <a:chExt cx="2907839" cy="2167889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9CA2DA9-E594-4E3D-9DA4-CB1E1AA7A374}"/>
                </a:ext>
              </a:extLst>
            </p:cNvPr>
            <p:cNvGrpSpPr/>
            <p:nvPr/>
          </p:nvGrpSpPr>
          <p:grpSpPr>
            <a:xfrm>
              <a:off x="3100917" y="963843"/>
              <a:ext cx="2614050" cy="2167889"/>
              <a:chOff x="1726809" y="1257821"/>
              <a:chExt cx="3439550" cy="2802888"/>
            </a:xfrm>
          </p:grpSpPr>
          <p:sp>
            <p:nvSpPr>
              <p:cNvPr id="33" name="Retângulo Arredondado 1">
                <a:extLst>
                  <a:ext uri="{FF2B5EF4-FFF2-40B4-BE49-F238E27FC236}">
                    <a16:creationId xmlns:a16="http://schemas.microsoft.com/office/drawing/2014/main" id="{0E1F690B-8EA9-42A4-95E0-1212A3C2C111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3C6DAE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CA5584AB-8589-4DA4-A042-39FA72306F1E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3C6D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200"/>
                  <a:t>4</a:t>
                </a:r>
              </a:p>
            </p:txBody>
          </p:sp>
        </p:grp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BB4C1DF0-D5A1-4345-924C-CB61ACD5597F}"/>
                </a:ext>
              </a:extLst>
            </p:cNvPr>
            <p:cNvSpPr txBox="1"/>
            <p:nvPr/>
          </p:nvSpPr>
          <p:spPr>
            <a:xfrm>
              <a:off x="2954055" y="2093228"/>
              <a:ext cx="290783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E para os investidores?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56592150-DBEE-41E2-9E88-356EA9776F14}"/>
              </a:ext>
            </a:extLst>
          </p:cNvPr>
          <p:cNvGrpSpPr/>
          <p:nvPr/>
        </p:nvGrpSpPr>
        <p:grpSpPr>
          <a:xfrm>
            <a:off x="4642081" y="3654165"/>
            <a:ext cx="2907839" cy="2167889"/>
            <a:chOff x="6510054" y="963842"/>
            <a:chExt cx="2907839" cy="2167889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96EFAE21-816C-4285-A8E2-B9D0DBB48356}"/>
                </a:ext>
              </a:extLst>
            </p:cNvPr>
            <p:cNvGrpSpPr/>
            <p:nvPr/>
          </p:nvGrpSpPr>
          <p:grpSpPr>
            <a:xfrm>
              <a:off x="6656916" y="963842"/>
              <a:ext cx="2614050" cy="2167889"/>
              <a:chOff x="1726809" y="1257821"/>
              <a:chExt cx="3439550" cy="2802888"/>
            </a:xfrm>
          </p:grpSpPr>
          <p:sp>
            <p:nvSpPr>
              <p:cNvPr id="38" name="Retângulo Arredondado 1">
                <a:extLst>
                  <a:ext uri="{FF2B5EF4-FFF2-40B4-BE49-F238E27FC236}">
                    <a16:creationId xmlns:a16="http://schemas.microsoft.com/office/drawing/2014/main" id="{676B474B-6E6A-4F11-B155-3E645622832B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294975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3EA9947B-5145-42D9-8F95-6EE6701ABAA1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2949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5</a:t>
                </a:r>
                <a:endParaRPr lang="pt-BR" sz="3200"/>
              </a:p>
            </p:txBody>
          </p:sp>
        </p:grp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99353F1-580A-4FA0-95A6-6DE15762F1BF}"/>
                </a:ext>
              </a:extLst>
            </p:cNvPr>
            <p:cNvSpPr txBox="1"/>
            <p:nvPr/>
          </p:nvSpPr>
          <p:spPr>
            <a:xfrm>
              <a:off x="6510054" y="2102558"/>
              <a:ext cx="290783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/>
                  <a:cs typeface="Segoe UI"/>
                </a:rPr>
                <a:t>Tipos de Algoritmos</a:t>
              </a:r>
              <a:endParaRPr lang="pt-BR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8E84AB22-0496-4670-81FE-8332FD70FB47}"/>
              </a:ext>
            </a:extLst>
          </p:cNvPr>
          <p:cNvGrpSpPr/>
          <p:nvPr/>
        </p:nvGrpSpPr>
        <p:grpSpPr>
          <a:xfrm>
            <a:off x="8142313" y="3615157"/>
            <a:ext cx="2907839" cy="2167889"/>
            <a:chOff x="9954520" y="924834"/>
            <a:chExt cx="2907839" cy="2167889"/>
          </a:xfrm>
        </p:grpSpPr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28AF1D03-79BF-4FD5-AA83-BC414E523231}"/>
                </a:ext>
              </a:extLst>
            </p:cNvPr>
            <p:cNvGrpSpPr/>
            <p:nvPr/>
          </p:nvGrpSpPr>
          <p:grpSpPr>
            <a:xfrm>
              <a:off x="10101380" y="924834"/>
              <a:ext cx="2614050" cy="2167889"/>
              <a:chOff x="1726809" y="1257821"/>
              <a:chExt cx="3439550" cy="2802888"/>
            </a:xfrm>
          </p:grpSpPr>
          <p:sp>
            <p:nvSpPr>
              <p:cNvPr id="43" name="Retângulo Arredondado 1">
                <a:extLst>
                  <a:ext uri="{FF2B5EF4-FFF2-40B4-BE49-F238E27FC236}">
                    <a16:creationId xmlns:a16="http://schemas.microsoft.com/office/drawing/2014/main" id="{AA6A4975-236C-4197-9AEE-E7D71C482DBD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4B5B73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0392ADBA-14F5-4471-9B39-879239019271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4B5B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6</a:t>
                </a:r>
                <a:endParaRPr lang="pt-BR" sz="3200"/>
              </a:p>
            </p:txBody>
          </p:sp>
        </p:grp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67A8BF8C-02F1-4383-946E-3865DCF2F84F}"/>
                </a:ext>
              </a:extLst>
            </p:cNvPr>
            <p:cNvSpPr txBox="1"/>
            <p:nvPr/>
          </p:nvSpPr>
          <p:spPr>
            <a:xfrm>
              <a:off x="9954520" y="2082214"/>
              <a:ext cx="29078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/>
                  <a:cs typeface="Segoe UI"/>
                </a:rPr>
                <a:t>O que esperar </a:t>
              </a:r>
            </a:p>
            <a:p>
              <a:pPr algn="ctr"/>
              <a:r>
                <a:rPr lang="pt-BR">
                  <a:latin typeface="Segoe UI"/>
                  <a:cs typeface="Segoe UI"/>
                </a:rPr>
                <a:t>do futuro?</a:t>
              </a:r>
              <a:endParaRPr lang="pt-BR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Retângulo: Cantos Arredondados 21">
            <a:extLst>
              <a:ext uri="{FF2B5EF4-FFF2-40B4-BE49-F238E27FC236}">
                <a16:creationId xmlns:a16="http://schemas.microsoft.com/office/drawing/2014/main" id="{40EC5D99-E8D0-43DE-8E53-88FCE24F7857}"/>
              </a:ext>
            </a:extLst>
          </p:cNvPr>
          <p:cNvSpPr/>
          <p:nvPr/>
        </p:nvSpPr>
        <p:spPr>
          <a:xfrm rot="16200000">
            <a:off x="-668401" y="-76151"/>
            <a:ext cx="2040173" cy="152306"/>
          </a:xfrm>
          <a:prstGeom prst="round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10">
            <a:extLst>
              <a:ext uri="{FF2B5EF4-FFF2-40B4-BE49-F238E27FC236}">
                <a16:creationId xmlns:a16="http://schemas.microsoft.com/office/drawing/2014/main" id="{38DC159E-EDF1-489E-9701-F544C5E926D2}"/>
              </a:ext>
            </a:extLst>
          </p:cNvPr>
          <p:cNvSpPr txBox="1"/>
          <p:nvPr/>
        </p:nvSpPr>
        <p:spPr>
          <a:xfrm>
            <a:off x="518133" y="196032"/>
            <a:ext cx="501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  <a:endParaRPr lang="pt-BR" sz="4000" b="1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230BFCFD-9A6A-47CB-8FAE-AEC3593B7AA2}"/>
              </a:ext>
            </a:extLst>
          </p:cNvPr>
          <p:cNvSpPr/>
          <p:nvPr/>
        </p:nvSpPr>
        <p:spPr>
          <a:xfrm>
            <a:off x="-973494" y="1951342"/>
            <a:ext cx="793102" cy="485192"/>
          </a:xfrm>
          <a:prstGeom prst="rect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7">
            <a:extLst>
              <a:ext uri="{FF2B5EF4-FFF2-40B4-BE49-F238E27FC236}">
                <a16:creationId xmlns:a16="http://schemas.microsoft.com/office/drawing/2014/main" id="{89B05B36-61C8-0BC7-AF2C-5CD1393254E7}"/>
              </a:ext>
            </a:extLst>
          </p:cNvPr>
          <p:cNvSpPr/>
          <p:nvPr/>
        </p:nvSpPr>
        <p:spPr>
          <a:xfrm>
            <a:off x="7707631" y="3384225"/>
            <a:ext cx="3862718" cy="3074065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313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81955CF-CB24-DF37-1312-7AF986EAFCD8}"/>
              </a:ext>
            </a:extLst>
          </p:cNvPr>
          <p:cNvSpPr/>
          <p:nvPr/>
        </p:nvSpPr>
        <p:spPr>
          <a:xfrm>
            <a:off x="-1489731" y="6215062"/>
            <a:ext cx="15773400" cy="9527"/>
          </a:xfrm>
          <a:prstGeom prst="rect">
            <a:avLst/>
          </a:prstGeom>
          <a:solidFill>
            <a:srgbClr val="737373"/>
          </a:solidFill>
        </p:spPr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A46D21A7-EE8B-D49F-0741-F4EE4B68F59E}"/>
              </a:ext>
            </a:extLst>
          </p:cNvPr>
          <p:cNvSpPr/>
          <p:nvPr/>
        </p:nvSpPr>
        <p:spPr>
          <a:xfrm>
            <a:off x="339574" y="6165881"/>
            <a:ext cx="1584476" cy="116406"/>
          </a:xfrm>
          <a:prstGeom prst="rect">
            <a:avLst/>
          </a:prstGeom>
          <a:solidFill>
            <a:srgbClr val="9FC2F4"/>
          </a:solidFill>
        </p:spPr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7AF08CD1-7D5E-6C42-D5A7-42BE60C11640}"/>
              </a:ext>
            </a:extLst>
          </p:cNvPr>
          <p:cNvSpPr/>
          <p:nvPr/>
        </p:nvSpPr>
        <p:spPr>
          <a:xfrm>
            <a:off x="2311249" y="6165881"/>
            <a:ext cx="1584476" cy="116406"/>
          </a:xfrm>
          <a:prstGeom prst="rect">
            <a:avLst/>
          </a:prstGeom>
          <a:solidFill>
            <a:srgbClr val="5596F2"/>
          </a:solidFill>
        </p:spPr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EA452AD9-B927-77B0-0348-598413D1E5C9}"/>
              </a:ext>
            </a:extLst>
          </p:cNvPr>
          <p:cNvSpPr/>
          <p:nvPr/>
        </p:nvSpPr>
        <p:spPr>
          <a:xfrm>
            <a:off x="4282924" y="6165881"/>
            <a:ext cx="1584476" cy="116406"/>
          </a:xfrm>
          <a:prstGeom prst="rect">
            <a:avLst/>
          </a:prstGeom>
          <a:solidFill>
            <a:srgbClr val="5A88C6"/>
          </a:solidFill>
        </p:spPr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081E0796-A821-B870-4D8E-11EFE6FA44F0}"/>
              </a:ext>
            </a:extLst>
          </p:cNvPr>
          <p:cNvSpPr/>
          <p:nvPr/>
        </p:nvSpPr>
        <p:spPr>
          <a:xfrm>
            <a:off x="6254599" y="6165881"/>
            <a:ext cx="1584476" cy="116406"/>
          </a:xfrm>
          <a:prstGeom prst="rect">
            <a:avLst/>
          </a:prstGeom>
          <a:solidFill>
            <a:srgbClr val="3C6DAE"/>
          </a:solidFill>
        </p:spPr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2DB4C39C-4478-02B2-D5FC-C48892378C8D}"/>
              </a:ext>
            </a:extLst>
          </p:cNvPr>
          <p:cNvSpPr/>
          <p:nvPr/>
        </p:nvSpPr>
        <p:spPr>
          <a:xfrm>
            <a:off x="10197949" y="6165881"/>
            <a:ext cx="1584476" cy="116406"/>
          </a:xfrm>
          <a:prstGeom prst="rect">
            <a:avLst/>
          </a:prstGeom>
          <a:solidFill>
            <a:srgbClr val="4B5B73"/>
          </a:solidFill>
        </p:spPr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E43CB6-E2A6-BC66-E864-51446CC4E8E2}"/>
              </a:ext>
            </a:extLst>
          </p:cNvPr>
          <p:cNvSpPr txBox="1"/>
          <p:nvPr/>
        </p:nvSpPr>
        <p:spPr>
          <a:xfrm>
            <a:off x="-31321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EVOLUÇÃO DA AI</a:t>
            </a:r>
            <a:endParaRPr lang="pt-BR" sz="1400" b="1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AA00FD-D811-9040-ADAF-7C5D8A0522B8}"/>
              </a:ext>
            </a:extLst>
          </p:cNvPr>
          <p:cNvSpPr txBox="1"/>
          <p:nvPr/>
        </p:nvSpPr>
        <p:spPr>
          <a:xfrm>
            <a:off x="361109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QUANT X TRADICIONAL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2969EDC-77F9-B4F6-81D7-95FFC6C66D55}"/>
              </a:ext>
            </a:extLst>
          </p:cNvPr>
          <p:cNvSpPr txBox="1"/>
          <p:nvPr/>
        </p:nvSpPr>
        <p:spPr>
          <a:xfrm>
            <a:off x="561134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INVESTIDORES</a:t>
            </a:r>
            <a:endParaRPr lang="pt-BR" sz="1400" b="1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EC11BBA-19EB-10BF-8E32-986D825748C6}"/>
              </a:ext>
            </a:extLst>
          </p:cNvPr>
          <p:cNvSpPr txBox="1"/>
          <p:nvPr/>
        </p:nvSpPr>
        <p:spPr>
          <a:xfrm>
            <a:off x="75449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ALGORITMOS</a:t>
            </a:r>
            <a:endParaRPr lang="en-US" sz="140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81891B-C02A-BDCC-7674-551BACA4F435}"/>
              </a:ext>
            </a:extLst>
          </p:cNvPr>
          <p:cNvSpPr txBox="1"/>
          <p:nvPr/>
        </p:nvSpPr>
        <p:spPr>
          <a:xfrm>
            <a:off x="950706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FUTURO</a:t>
            </a:r>
            <a:endParaRPr lang="en-US"/>
          </a:p>
        </p:txBody>
      </p:sp>
      <p:sp>
        <p:nvSpPr>
          <p:cNvPr id="17" name="Retângulo 7">
            <a:extLst>
              <a:ext uri="{FF2B5EF4-FFF2-40B4-BE49-F238E27FC236}">
                <a16:creationId xmlns:a16="http://schemas.microsoft.com/office/drawing/2014/main" id="{B8A0C48C-B8FC-20ED-C3A8-D9DB54CAF0EE}"/>
              </a:ext>
            </a:extLst>
          </p:cNvPr>
          <p:cNvSpPr/>
          <p:nvPr/>
        </p:nvSpPr>
        <p:spPr>
          <a:xfrm>
            <a:off x="11868150" y="5562600"/>
            <a:ext cx="323849" cy="875522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7">
            <a:extLst>
              <a:ext uri="{FF2B5EF4-FFF2-40B4-BE49-F238E27FC236}">
                <a16:creationId xmlns:a16="http://schemas.microsoft.com/office/drawing/2014/main" id="{81D959BB-D830-92FC-BD0E-EF8F4C3FA90A}"/>
              </a:ext>
            </a:extLst>
          </p:cNvPr>
          <p:cNvSpPr/>
          <p:nvPr/>
        </p:nvSpPr>
        <p:spPr>
          <a:xfrm flipV="1">
            <a:off x="9772651" y="5746260"/>
            <a:ext cx="2419350" cy="88541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21">
            <a:extLst>
              <a:ext uri="{FF2B5EF4-FFF2-40B4-BE49-F238E27FC236}">
                <a16:creationId xmlns:a16="http://schemas.microsoft.com/office/drawing/2014/main" id="{D6F25670-4A3E-7747-A0A3-D050A4CEE7BD}"/>
              </a:ext>
            </a:extLst>
          </p:cNvPr>
          <p:cNvSpPr/>
          <p:nvPr/>
        </p:nvSpPr>
        <p:spPr>
          <a:xfrm rot="16200000">
            <a:off x="-668401" y="-76151"/>
            <a:ext cx="2040173" cy="152306"/>
          </a:xfrm>
          <a:prstGeom prst="round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0">
            <a:extLst>
              <a:ext uri="{FF2B5EF4-FFF2-40B4-BE49-F238E27FC236}">
                <a16:creationId xmlns:a16="http://schemas.microsoft.com/office/drawing/2014/main" id="{B8572341-2074-2C1B-30D7-7693ACCDC581}"/>
              </a:ext>
            </a:extLst>
          </p:cNvPr>
          <p:cNvSpPr txBox="1"/>
          <p:nvPr/>
        </p:nvSpPr>
        <p:spPr>
          <a:xfrm>
            <a:off x="518132" y="196032"/>
            <a:ext cx="108610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b="1">
                <a:latin typeface="Segoe UI"/>
                <a:cs typeface="Segoe UI"/>
              </a:rPr>
              <a:t>Tipos de Algoritmos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E05C97C-1A2C-C8F4-AEC2-D76A87185A5A}"/>
              </a:ext>
            </a:extLst>
          </p:cNvPr>
          <p:cNvSpPr/>
          <p:nvPr/>
        </p:nvSpPr>
        <p:spPr>
          <a:xfrm>
            <a:off x="-979714" y="186612"/>
            <a:ext cx="793102" cy="485192"/>
          </a:xfrm>
          <a:prstGeom prst="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891561B-E3D0-01A2-E1B0-87C30D924089}"/>
              </a:ext>
            </a:extLst>
          </p:cNvPr>
          <p:cNvSpPr/>
          <p:nvPr/>
        </p:nvSpPr>
        <p:spPr>
          <a:xfrm>
            <a:off x="-976604" y="759512"/>
            <a:ext cx="793102" cy="485192"/>
          </a:xfrm>
          <a:prstGeom prst="rect">
            <a:avLst/>
          </a:prstGeom>
          <a:solidFill>
            <a:srgbClr val="55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B84DE29-AE1B-AD45-E95A-850A0BA8C265}"/>
              </a:ext>
            </a:extLst>
          </p:cNvPr>
          <p:cNvSpPr/>
          <p:nvPr/>
        </p:nvSpPr>
        <p:spPr>
          <a:xfrm>
            <a:off x="-976604" y="1332412"/>
            <a:ext cx="793102" cy="485192"/>
          </a:xfrm>
          <a:prstGeom prst="rect">
            <a:avLst/>
          </a:prstGeom>
          <a:solidFill>
            <a:srgbClr val="5A8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1CA7829-1062-E820-DC7A-C22A76D22A0A}"/>
              </a:ext>
            </a:extLst>
          </p:cNvPr>
          <p:cNvSpPr/>
          <p:nvPr/>
        </p:nvSpPr>
        <p:spPr>
          <a:xfrm>
            <a:off x="-973494" y="2567786"/>
            <a:ext cx="793102" cy="485192"/>
          </a:xfrm>
          <a:prstGeom prst="rect">
            <a:avLst/>
          </a:prstGeom>
          <a:solidFill>
            <a:srgbClr val="29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DB35565-BC2B-4D5D-DDC9-A50E02F7209D}"/>
              </a:ext>
            </a:extLst>
          </p:cNvPr>
          <p:cNvSpPr/>
          <p:nvPr/>
        </p:nvSpPr>
        <p:spPr>
          <a:xfrm>
            <a:off x="-982825" y="3140686"/>
            <a:ext cx="793102" cy="485192"/>
          </a:xfrm>
          <a:prstGeom prst="rect">
            <a:avLst/>
          </a:prstGeom>
          <a:solidFill>
            <a:srgbClr val="4B5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764C5E9-8AB2-04E1-51B1-D7373C9BB24E}"/>
              </a:ext>
            </a:extLst>
          </p:cNvPr>
          <p:cNvSpPr/>
          <p:nvPr/>
        </p:nvSpPr>
        <p:spPr>
          <a:xfrm>
            <a:off x="-973494" y="1951342"/>
            <a:ext cx="793102" cy="485192"/>
          </a:xfrm>
          <a:prstGeom prst="rect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91C39A-81A0-EC09-0972-56B5A2BFF8DC}"/>
              </a:ext>
            </a:extLst>
          </p:cNvPr>
          <p:cNvSpPr txBox="1"/>
          <p:nvPr/>
        </p:nvSpPr>
        <p:spPr>
          <a:xfrm>
            <a:off x="16394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FUNDOS QUANTITATIVO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029C9AA-E570-7A0F-A138-4558F6A22964}"/>
              </a:ext>
            </a:extLst>
          </p:cNvPr>
          <p:cNvSpPr txBox="1"/>
          <p:nvPr/>
        </p:nvSpPr>
        <p:spPr>
          <a:xfrm>
            <a:off x="594444" y="855724"/>
            <a:ext cx="1077421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Digamos que este é o histórico de variação do preço do Dólar x Real (</a:t>
            </a:r>
            <a:r>
              <a:rPr lang="pt-BR" sz="1600" b="1">
                <a:latin typeface="Century Gothic" panose="020B0502020202020204" pitchFamily="34" charset="0"/>
                <a:ea typeface="+mn-lt"/>
                <a:cs typeface="+mn-lt"/>
              </a:rPr>
              <a:t>dados fictícios</a:t>
            </a:r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):</a:t>
            </a:r>
            <a:endParaRPr lang="pt-BR" sz="1600">
              <a:latin typeface="Century Gothic" panose="020B0502020202020204" pitchFamily="34" charset="0"/>
            </a:endParaRPr>
          </a:p>
        </p:txBody>
      </p:sp>
      <p:pic>
        <p:nvPicPr>
          <p:cNvPr id="3" name="Imagem 26" descr="Tabela&#10;&#10;Descrição gerada automaticamente">
            <a:extLst>
              <a:ext uri="{FF2B5EF4-FFF2-40B4-BE49-F238E27FC236}">
                <a16:creationId xmlns:a16="http://schemas.microsoft.com/office/drawing/2014/main" id="{8AC83468-20E7-1C37-58B8-AF3596F18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934" y="1516361"/>
            <a:ext cx="7671299" cy="4180847"/>
          </a:xfrm>
          <a:prstGeom prst="rect">
            <a:avLst/>
          </a:prstGeom>
        </p:spPr>
      </p:pic>
      <p:sp>
        <p:nvSpPr>
          <p:cNvPr id="9" name="AutoShape 3">
            <a:extLst>
              <a:ext uri="{FF2B5EF4-FFF2-40B4-BE49-F238E27FC236}">
                <a16:creationId xmlns:a16="http://schemas.microsoft.com/office/drawing/2014/main" id="{C9733411-C22E-EF7D-D5CD-7DD8697328E6}"/>
              </a:ext>
            </a:extLst>
          </p:cNvPr>
          <p:cNvSpPr/>
          <p:nvPr/>
        </p:nvSpPr>
        <p:spPr>
          <a:xfrm>
            <a:off x="8226274" y="6165881"/>
            <a:ext cx="1584476" cy="116406"/>
          </a:xfrm>
          <a:prstGeom prst="rect">
            <a:avLst/>
          </a:prstGeom>
          <a:solidFill>
            <a:srgbClr val="294975"/>
          </a:solidFill>
        </p:spPr>
      </p:sp>
    </p:spTree>
    <p:extLst>
      <p:ext uri="{BB962C8B-B14F-4D97-AF65-F5344CB8AC3E}">
        <p14:creationId xmlns:p14="http://schemas.microsoft.com/office/powerpoint/2010/main" val="3565602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81955CF-CB24-DF37-1312-7AF986EAFCD8}"/>
              </a:ext>
            </a:extLst>
          </p:cNvPr>
          <p:cNvSpPr/>
          <p:nvPr/>
        </p:nvSpPr>
        <p:spPr>
          <a:xfrm>
            <a:off x="-1489731" y="6215062"/>
            <a:ext cx="15773400" cy="9527"/>
          </a:xfrm>
          <a:prstGeom prst="rect">
            <a:avLst/>
          </a:prstGeom>
          <a:solidFill>
            <a:srgbClr val="737373"/>
          </a:solidFill>
        </p:spPr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A46D21A7-EE8B-D49F-0741-F4EE4B68F59E}"/>
              </a:ext>
            </a:extLst>
          </p:cNvPr>
          <p:cNvSpPr/>
          <p:nvPr/>
        </p:nvSpPr>
        <p:spPr>
          <a:xfrm>
            <a:off x="339574" y="6165881"/>
            <a:ext cx="1584476" cy="116406"/>
          </a:xfrm>
          <a:prstGeom prst="rect">
            <a:avLst/>
          </a:prstGeom>
          <a:solidFill>
            <a:srgbClr val="9FC2F4"/>
          </a:solidFill>
        </p:spPr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7AF08CD1-7D5E-6C42-D5A7-42BE60C11640}"/>
              </a:ext>
            </a:extLst>
          </p:cNvPr>
          <p:cNvSpPr/>
          <p:nvPr/>
        </p:nvSpPr>
        <p:spPr>
          <a:xfrm>
            <a:off x="2311249" y="6165881"/>
            <a:ext cx="1584476" cy="116406"/>
          </a:xfrm>
          <a:prstGeom prst="rect">
            <a:avLst/>
          </a:prstGeom>
          <a:solidFill>
            <a:srgbClr val="5596F2"/>
          </a:solidFill>
        </p:spPr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EA452AD9-B927-77B0-0348-598413D1E5C9}"/>
              </a:ext>
            </a:extLst>
          </p:cNvPr>
          <p:cNvSpPr/>
          <p:nvPr/>
        </p:nvSpPr>
        <p:spPr>
          <a:xfrm>
            <a:off x="4282924" y="6165881"/>
            <a:ext cx="1584476" cy="116406"/>
          </a:xfrm>
          <a:prstGeom prst="rect">
            <a:avLst/>
          </a:prstGeom>
          <a:solidFill>
            <a:srgbClr val="5A88C6"/>
          </a:solidFill>
        </p:spPr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081E0796-A821-B870-4D8E-11EFE6FA44F0}"/>
              </a:ext>
            </a:extLst>
          </p:cNvPr>
          <p:cNvSpPr/>
          <p:nvPr/>
        </p:nvSpPr>
        <p:spPr>
          <a:xfrm>
            <a:off x="6254599" y="6165881"/>
            <a:ext cx="1584476" cy="116406"/>
          </a:xfrm>
          <a:prstGeom prst="rect">
            <a:avLst/>
          </a:prstGeom>
          <a:solidFill>
            <a:srgbClr val="3C6DAE"/>
          </a:solidFill>
        </p:spPr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2DB4C39C-4478-02B2-D5FC-C48892378C8D}"/>
              </a:ext>
            </a:extLst>
          </p:cNvPr>
          <p:cNvSpPr/>
          <p:nvPr/>
        </p:nvSpPr>
        <p:spPr>
          <a:xfrm>
            <a:off x="10197949" y="6165881"/>
            <a:ext cx="1584476" cy="116406"/>
          </a:xfrm>
          <a:prstGeom prst="rect">
            <a:avLst/>
          </a:prstGeom>
          <a:solidFill>
            <a:srgbClr val="4B5B73"/>
          </a:solidFill>
        </p:spPr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E43CB6-E2A6-BC66-E864-51446CC4E8E2}"/>
              </a:ext>
            </a:extLst>
          </p:cNvPr>
          <p:cNvSpPr txBox="1"/>
          <p:nvPr/>
        </p:nvSpPr>
        <p:spPr>
          <a:xfrm>
            <a:off x="-31321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EVOLUÇÃO DA AI</a:t>
            </a:r>
            <a:endParaRPr lang="pt-BR" sz="1400" b="1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AA00FD-D811-9040-ADAF-7C5D8A0522B8}"/>
              </a:ext>
            </a:extLst>
          </p:cNvPr>
          <p:cNvSpPr txBox="1"/>
          <p:nvPr/>
        </p:nvSpPr>
        <p:spPr>
          <a:xfrm>
            <a:off x="361109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QUANT X TRADICIONAL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2969EDC-77F9-B4F6-81D7-95FFC6C66D55}"/>
              </a:ext>
            </a:extLst>
          </p:cNvPr>
          <p:cNvSpPr txBox="1"/>
          <p:nvPr/>
        </p:nvSpPr>
        <p:spPr>
          <a:xfrm>
            <a:off x="561134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INVESTIDORES</a:t>
            </a:r>
            <a:endParaRPr lang="pt-BR" sz="1400" b="1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EC11BBA-19EB-10BF-8E32-986D825748C6}"/>
              </a:ext>
            </a:extLst>
          </p:cNvPr>
          <p:cNvSpPr txBox="1"/>
          <p:nvPr/>
        </p:nvSpPr>
        <p:spPr>
          <a:xfrm>
            <a:off x="75449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ALGORITMOS</a:t>
            </a:r>
            <a:endParaRPr lang="en-US" sz="140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81891B-C02A-BDCC-7674-551BACA4F435}"/>
              </a:ext>
            </a:extLst>
          </p:cNvPr>
          <p:cNvSpPr txBox="1"/>
          <p:nvPr/>
        </p:nvSpPr>
        <p:spPr>
          <a:xfrm>
            <a:off x="950706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FUTURO</a:t>
            </a:r>
            <a:endParaRPr lang="en-US"/>
          </a:p>
        </p:txBody>
      </p:sp>
      <p:sp>
        <p:nvSpPr>
          <p:cNvPr id="17" name="Retângulo 7">
            <a:extLst>
              <a:ext uri="{FF2B5EF4-FFF2-40B4-BE49-F238E27FC236}">
                <a16:creationId xmlns:a16="http://schemas.microsoft.com/office/drawing/2014/main" id="{B8A0C48C-B8FC-20ED-C3A8-D9DB54CAF0EE}"/>
              </a:ext>
            </a:extLst>
          </p:cNvPr>
          <p:cNvSpPr/>
          <p:nvPr/>
        </p:nvSpPr>
        <p:spPr>
          <a:xfrm>
            <a:off x="11868150" y="5562600"/>
            <a:ext cx="323849" cy="875522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7">
            <a:extLst>
              <a:ext uri="{FF2B5EF4-FFF2-40B4-BE49-F238E27FC236}">
                <a16:creationId xmlns:a16="http://schemas.microsoft.com/office/drawing/2014/main" id="{81D959BB-D830-92FC-BD0E-EF8F4C3FA90A}"/>
              </a:ext>
            </a:extLst>
          </p:cNvPr>
          <p:cNvSpPr/>
          <p:nvPr/>
        </p:nvSpPr>
        <p:spPr>
          <a:xfrm flipV="1">
            <a:off x="9725025" y="5746260"/>
            <a:ext cx="2466975" cy="88541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21">
            <a:extLst>
              <a:ext uri="{FF2B5EF4-FFF2-40B4-BE49-F238E27FC236}">
                <a16:creationId xmlns:a16="http://schemas.microsoft.com/office/drawing/2014/main" id="{D6F25670-4A3E-7747-A0A3-D050A4CEE7BD}"/>
              </a:ext>
            </a:extLst>
          </p:cNvPr>
          <p:cNvSpPr/>
          <p:nvPr/>
        </p:nvSpPr>
        <p:spPr>
          <a:xfrm rot="16200000">
            <a:off x="-668401" y="-76151"/>
            <a:ext cx="2040173" cy="152306"/>
          </a:xfrm>
          <a:prstGeom prst="round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0">
            <a:extLst>
              <a:ext uri="{FF2B5EF4-FFF2-40B4-BE49-F238E27FC236}">
                <a16:creationId xmlns:a16="http://schemas.microsoft.com/office/drawing/2014/main" id="{B8572341-2074-2C1B-30D7-7693ACCDC581}"/>
              </a:ext>
            </a:extLst>
          </p:cNvPr>
          <p:cNvSpPr txBox="1"/>
          <p:nvPr/>
        </p:nvSpPr>
        <p:spPr>
          <a:xfrm>
            <a:off x="518132" y="196032"/>
            <a:ext cx="108610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b="1">
                <a:latin typeface="Segoe UI"/>
                <a:cs typeface="Segoe UI"/>
              </a:rPr>
              <a:t>Tipos de Algoritmos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E05C97C-1A2C-C8F4-AEC2-D76A87185A5A}"/>
              </a:ext>
            </a:extLst>
          </p:cNvPr>
          <p:cNvSpPr/>
          <p:nvPr/>
        </p:nvSpPr>
        <p:spPr>
          <a:xfrm>
            <a:off x="-979714" y="186612"/>
            <a:ext cx="793102" cy="485192"/>
          </a:xfrm>
          <a:prstGeom prst="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891561B-E3D0-01A2-E1B0-87C30D924089}"/>
              </a:ext>
            </a:extLst>
          </p:cNvPr>
          <p:cNvSpPr/>
          <p:nvPr/>
        </p:nvSpPr>
        <p:spPr>
          <a:xfrm>
            <a:off x="-976604" y="759512"/>
            <a:ext cx="793102" cy="485192"/>
          </a:xfrm>
          <a:prstGeom prst="rect">
            <a:avLst/>
          </a:prstGeom>
          <a:solidFill>
            <a:srgbClr val="55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B84DE29-AE1B-AD45-E95A-850A0BA8C265}"/>
              </a:ext>
            </a:extLst>
          </p:cNvPr>
          <p:cNvSpPr/>
          <p:nvPr/>
        </p:nvSpPr>
        <p:spPr>
          <a:xfrm>
            <a:off x="-976604" y="1332412"/>
            <a:ext cx="793102" cy="485192"/>
          </a:xfrm>
          <a:prstGeom prst="rect">
            <a:avLst/>
          </a:prstGeom>
          <a:solidFill>
            <a:srgbClr val="5A8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1CA7829-1062-E820-DC7A-C22A76D22A0A}"/>
              </a:ext>
            </a:extLst>
          </p:cNvPr>
          <p:cNvSpPr/>
          <p:nvPr/>
        </p:nvSpPr>
        <p:spPr>
          <a:xfrm>
            <a:off x="-973494" y="2567786"/>
            <a:ext cx="793102" cy="485192"/>
          </a:xfrm>
          <a:prstGeom prst="rect">
            <a:avLst/>
          </a:prstGeom>
          <a:solidFill>
            <a:srgbClr val="29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DB35565-BC2B-4D5D-DDC9-A50E02F7209D}"/>
              </a:ext>
            </a:extLst>
          </p:cNvPr>
          <p:cNvSpPr/>
          <p:nvPr/>
        </p:nvSpPr>
        <p:spPr>
          <a:xfrm>
            <a:off x="-982825" y="3140686"/>
            <a:ext cx="793102" cy="485192"/>
          </a:xfrm>
          <a:prstGeom prst="rect">
            <a:avLst/>
          </a:prstGeom>
          <a:solidFill>
            <a:srgbClr val="4B5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764C5E9-8AB2-04E1-51B1-D7373C9BB24E}"/>
              </a:ext>
            </a:extLst>
          </p:cNvPr>
          <p:cNvSpPr/>
          <p:nvPr/>
        </p:nvSpPr>
        <p:spPr>
          <a:xfrm>
            <a:off x="-973494" y="1951342"/>
            <a:ext cx="793102" cy="485192"/>
          </a:xfrm>
          <a:prstGeom prst="rect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91C39A-81A0-EC09-0972-56B5A2BFF8DC}"/>
              </a:ext>
            </a:extLst>
          </p:cNvPr>
          <p:cNvSpPr txBox="1"/>
          <p:nvPr/>
        </p:nvSpPr>
        <p:spPr>
          <a:xfrm>
            <a:off x="16394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FUNDOS QUANTITATIVO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029C9AA-E570-7A0F-A138-4558F6A22964}"/>
              </a:ext>
            </a:extLst>
          </p:cNvPr>
          <p:cNvSpPr txBox="1"/>
          <p:nvPr/>
        </p:nvSpPr>
        <p:spPr>
          <a:xfrm>
            <a:off x="594444" y="855724"/>
            <a:ext cx="1077421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Ao explorar os dados é possível notar que todas as vezes que o dólar desvalorizou 3 dias seguidos, ele inverteu a trajetória no 4° dia.</a:t>
            </a:r>
            <a:endParaRPr lang="pt-BR" sz="1600">
              <a:latin typeface="Century Gothic" panose="020B0502020202020204" pitchFamily="34" charset="0"/>
            </a:endParaRPr>
          </a:p>
        </p:txBody>
      </p:sp>
      <p:pic>
        <p:nvPicPr>
          <p:cNvPr id="3" name="Imagem 26" descr="Tabela&#10;&#10;Descrição gerada automaticamente">
            <a:extLst>
              <a:ext uri="{FF2B5EF4-FFF2-40B4-BE49-F238E27FC236}">
                <a16:creationId xmlns:a16="http://schemas.microsoft.com/office/drawing/2014/main" id="{8AC83468-20E7-1C37-58B8-AF3596F18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147" y="1510041"/>
            <a:ext cx="7679705" cy="4187167"/>
          </a:xfrm>
          <a:prstGeom prst="rect">
            <a:avLst/>
          </a:prstGeom>
        </p:spPr>
      </p:pic>
      <p:sp>
        <p:nvSpPr>
          <p:cNvPr id="9" name="AutoShape 3">
            <a:extLst>
              <a:ext uri="{FF2B5EF4-FFF2-40B4-BE49-F238E27FC236}">
                <a16:creationId xmlns:a16="http://schemas.microsoft.com/office/drawing/2014/main" id="{C9733411-C22E-EF7D-D5CD-7DD8697328E6}"/>
              </a:ext>
            </a:extLst>
          </p:cNvPr>
          <p:cNvSpPr/>
          <p:nvPr/>
        </p:nvSpPr>
        <p:spPr>
          <a:xfrm>
            <a:off x="8226274" y="6165881"/>
            <a:ext cx="1584476" cy="116406"/>
          </a:xfrm>
          <a:prstGeom prst="rect">
            <a:avLst/>
          </a:prstGeom>
          <a:solidFill>
            <a:srgbClr val="294975"/>
          </a:solidFill>
        </p:spPr>
      </p:sp>
    </p:spTree>
    <p:extLst>
      <p:ext uri="{BB962C8B-B14F-4D97-AF65-F5344CB8AC3E}">
        <p14:creationId xmlns:p14="http://schemas.microsoft.com/office/powerpoint/2010/main" val="2167896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81955CF-CB24-DF37-1312-7AF986EAFCD8}"/>
              </a:ext>
            </a:extLst>
          </p:cNvPr>
          <p:cNvSpPr/>
          <p:nvPr/>
        </p:nvSpPr>
        <p:spPr>
          <a:xfrm>
            <a:off x="-1489731" y="6215062"/>
            <a:ext cx="15773400" cy="9527"/>
          </a:xfrm>
          <a:prstGeom prst="rect">
            <a:avLst/>
          </a:prstGeom>
          <a:solidFill>
            <a:srgbClr val="737373"/>
          </a:solidFill>
        </p:spPr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A46D21A7-EE8B-D49F-0741-F4EE4B68F59E}"/>
              </a:ext>
            </a:extLst>
          </p:cNvPr>
          <p:cNvSpPr/>
          <p:nvPr/>
        </p:nvSpPr>
        <p:spPr>
          <a:xfrm>
            <a:off x="339574" y="6165881"/>
            <a:ext cx="1584476" cy="116406"/>
          </a:xfrm>
          <a:prstGeom prst="rect">
            <a:avLst/>
          </a:prstGeom>
          <a:solidFill>
            <a:srgbClr val="9FC2F4"/>
          </a:solidFill>
        </p:spPr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7AF08CD1-7D5E-6C42-D5A7-42BE60C11640}"/>
              </a:ext>
            </a:extLst>
          </p:cNvPr>
          <p:cNvSpPr/>
          <p:nvPr/>
        </p:nvSpPr>
        <p:spPr>
          <a:xfrm>
            <a:off x="2311249" y="6165881"/>
            <a:ext cx="1584476" cy="116406"/>
          </a:xfrm>
          <a:prstGeom prst="rect">
            <a:avLst/>
          </a:prstGeom>
          <a:solidFill>
            <a:srgbClr val="5596F2"/>
          </a:solidFill>
        </p:spPr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EA452AD9-B927-77B0-0348-598413D1E5C9}"/>
              </a:ext>
            </a:extLst>
          </p:cNvPr>
          <p:cNvSpPr/>
          <p:nvPr/>
        </p:nvSpPr>
        <p:spPr>
          <a:xfrm>
            <a:off x="4282924" y="6165881"/>
            <a:ext cx="1584476" cy="116406"/>
          </a:xfrm>
          <a:prstGeom prst="rect">
            <a:avLst/>
          </a:prstGeom>
          <a:solidFill>
            <a:srgbClr val="5A88C6"/>
          </a:solidFill>
        </p:spPr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081E0796-A821-B870-4D8E-11EFE6FA44F0}"/>
              </a:ext>
            </a:extLst>
          </p:cNvPr>
          <p:cNvSpPr/>
          <p:nvPr/>
        </p:nvSpPr>
        <p:spPr>
          <a:xfrm>
            <a:off x="6254599" y="6165881"/>
            <a:ext cx="1584476" cy="116406"/>
          </a:xfrm>
          <a:prstGeom prst="rect">
            <a:avLst/>
          </a:prstGeom>
          <a:solidFill>
            <a:srgbClr val="3C6DAE"/>
          </a:solidFill>
        </p:spPr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2DB4C39C-4478-02B2-D5FC-C48892378C8D}"/>
              </a:ext>
            </a:extLst>
          </p:cNvPr>
          <p:cNvSpPr/>
          <p:nvPr/>
        </p:nvSpPr>
        <p:spPr>
          <a:xfrm>
            <a:off x="10197949" y="6165881"/>
            <a:ext cx="1584476" cy="116406"/>
          </a:xfrm>
          <a:prstGeom prst="rect">
            <a:avLst/>
          </a:prstGeom>
          <a:solidFill>
            <a:srgbClr val="4B5B73"/>
          </a:solidFill>
        </p:spPr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E43CB6-E2A6-BC66-E864-51446CC4E8E2}"/>
              </a:ext>
            </a:extLst>
          </p:cNvPr>
          <p:cNvSpPr txBox="1"/>
          <p:nvPr/>
        </p:nvSpPr>
        <p:spPr>
          <a:xfrm>
            <a:off x="-31321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EVOLUÇÃO DA AI</a:t>
            </a:r>
            <a:endParaRPr lang="pt-BR" sz="1400" b="1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AA00FD-D811-9040-ADAF-7C5D8A0522B8}"/>
              </a:ext>
            </a:extLst>
          </p:cNvPr>
          <p:cNvSpPr txBox="1"/>
          <p:nvPr/>
        </p:nvSpPr>
        <p:spPr>
          <a:xfrm>
            <a:off x="361109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QUANT X TRADICIONAL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2969EDC-77F9-B4F6-81D7-95FFC6C66D55}"/>
              </a:ext>
            </a:extLst>
          </p:cNvPr>
          <p:cNvSpPr txBox="1"/>
          <p:nvPr/>
        </p:nvSpPr>
        <p:spPr>
          <a:xfrm>
            <a:off x="561134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INVESTIDORES</a:t>
            </a:r>
            <a:endParaRPr lang="pt-BR" sz="1400" b="1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EC11BBA-19EB-10BF-8E32-986D825748C6}"/>
              </a:ext>
            </a:extLst>
          </p:cNvPr>
          <p:cNvSpPr txBox="1"/>
          <p:nvPr/>
        </p:nvSpPr>
        <p:spPr>
          <a:xfrm>
            <a:off x="75449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ALGORITMOS</a:t>
            </a:r>
            <a:endParaRPr lang="en-US" sz="140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81891B-C02A-BDCC-7674-551BACA4F435}"/>
              </a:ext>
            </a:extLst>
          </p:cNvPr>
          <p:cNvSpPr txBox="1"/>
          <p:nvPr/>
        </p:nvSpPr>
        <p:spPr>
          <a:xfrm>
            <a:off x="950706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FUTURO</a:t>
            </a:r>
            <a:endParaRPr lang="en-US"/>
          </a:p>
        </p:txBody>
      </p:sp>
      <p:sp>
        <p:nvSpPr>
          <p:cNvPr id="17" name="Retângulo 7">
            <a:extLst>
              <a:ext uri="{FF2B5EF4-FFF2-40B4-BE49-F238E27FC236}">
                <a16:creationId xmlns:a16="http://schemas.microsoft.com/office/drawing/2014/main" id="{B8A0C48C-B8FC-20ED-C3A8-D9DB54CAF0EE}"/>
              </a:ext>
            </a:extLst>
          </p:cNvPr>
          <p:cNvSpPr/>
          <p:nvPr/>
        </p:nvSpPr>
        <p:spPr>
          <a:xfrm>
            <a:off x="11868150" y="5562600"/>
            <a:ext cx="323849" cy="875522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7">
            <a:extLst>
              <a:ext uri="{FF2B5EF4-FFF2-40B4-BE49-F238E27FC236}">
                <a16:creationId xmlns:a16="http://schemas.microsoft.com/office/drawing/2014/main" id="{81D959BB-D830-92FC-BD0E-EF8F4C3FA90A}"/>
              </a:ext>
            </a:extLst>
          </p:cNvPr>
          <p:cNvSpPr/>
          <p:nvPr/>
        </p:nvSpPr>
        <p:spPr>
          <a:xfrm flipV="1">
            <a:off x="9772651" y="5746261"/>
            <a:ext cx="2419350" cy="88541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21">
            <a:extLst>
              <a:ext uri="{FF2B5EF4-FFF2-40B4-BE49-F238E27FC236}">
                <a16:creationId xmlns:a16="http://schemas.microsoft.com/office/drawing/2014/main" id="{D6F25670-4A3E-7747-A0A3-D050A4CEE7BD}"/>
              </a:ext>
            </a:extLst>
          </p:cNvPr>
          <p:cNvSpPr/>
          <p:nvPr/>
        </p:nvSpPr>
        <p:spPr>
          <a:xfrm rot="16200000">
            <a:off x="-668401" y="-76151"/>
            <a:ext cx="2040173" cy="152306"/>
          </a:xfrm>
          <a:prstGeom prst="round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0">
            <a:extLst>
              <a:ext uri="{FF2B5EF4-FFF2-40B4-BE49-F238E27FC236}">
                <a16:creationId xmlns:a16="http://schemas.microsoft.com/office/drawing/2014/main" id="{B8572341-2074-2C1B-30D7-7693ACCDC581}"/>
              </a:ext>
            </a:extLst>
          </p:cNvPr>
          <p:cNvSpPr txBox="1"/>
          <p:nvPr/>
        </p:nvSpPr>
        <p:spPr>
          <a:xfrm>
            <a:off x="518132" y="196032"/>
            <a:ext cx="108610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b="1">
                <a:latin typeface="Segoe UI"/>
                <a:cs typeface="Segoe UI"/>
              </a:rPr>
              <a:t>Tipos de Algoritmos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E05C97C-1A2C-C8F4-AEC2-D76A87185A5A}"/>
              </a:ext>
            </a:extLst>
          </p:cNvPr>
          <p:cNvSpPr/>
          <p:nvPr/>
        </p:nvSpPr>
        <p:spPr>
          <a:xfrm>
            <a:off x="-979714" y="186612"/>
            <a:ext cx="793102" cy="485192"/>
          </a:xfrm>
          <a:prstGeom prst="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891561B-E3D0-01A2-E1B0-87C30D924089}"/>
              </a:ext>
            </a:extLst>
          </p:cNvPr>
          <p:cNvSpPr/>
          <p:nvPr/>
        </p:nvSpPr>
        <p:spPr>
          <a:xfrm>
            <a:off x="-976604" y="759512"/>
            <a:ext cx="793102" cy="485192"/>
          </a:xfrm>
          <a:prstGeom prst="rect">
            <a:avLst/>
          </a:prstGeom>
          <a:solidFill>
            <a:srgbClr val="55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B84DE29-AE1B-AD45-E95A-850A0BA8C265}"/>
              </a:ext>
            </a:extLst>
          </p:cNvPr>
          <p:cNvSpPr/>
          <p:nvPr/>
        </p:nvSpPr>
        <p:spPr>
          <a:xfrm>
            <a:off x="-976604" y="1332412"/>
            <a:ext cx="793102" cy="485192"/>
          </a:xfrm>
          <a:prstGeom prst="rect">
            <a:avLst/>
          </a:prstGeom>
          <a:solidFill>
            <a:srgbClr val="5A8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1CA7829-1062-E820-DC7A-C22A76D22A0A}"/>
              </a:ext>
            </a:extLst>
          </p:cNvPr>
          <p:cNvSpPr/>
          <p:nvPr/>
        </p:nvSpPr>
        <p:spPr>
          <a:xfrm>
            <a:off x="-973494" y="2567786"/>
            <a:ext cx="793102" cy="485192"/>
          </a:xfrm>
          <a:prstGeom prst="rect">
            <a:avLst/>
          </a:prstGeom>
          <a:solidFill>
            <a:srgbClr val="29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DB35565-BC2B-4D5D-DDC9-A50E02F7209D}"/>
              </a:ext>
            </a:extLst>
          </p:cNvPr>
          <p:cNvSpPr/>
          <p:nvPr/>
        </p:nvSpPr>
        <p:spPr>
          <a:xfrm>
            <a:off x="-982825" y="3140686"/>
            <a:ext cx="793102" cy="485192"/>
          </a:xfrm>
          <a:prstGeom prst="rect">
            <a:avLst/>
          </a:prstGeom>
          <a:solidFill>
            <a:srgbClr val="4B5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764C5E9-8AB2-04E1-51B1-D7373C9BB24E}"/>
              </a:ext>
            </a:extLst>
          </p:cNvPr>
          <p:cNvSpPr/>
          <p:nvPr/>
        </p:nvSpPr>
        <p:spPr>
          <a:xfrm>
            <a:off x="-973494" y="1951342"/>
            <a:ext cx="793102" cy="485192"/>
          </a:xfrm>
          <a:prstGeom prst="rect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91C39A-81A0-EC09-0972-56B5A2BFF8DC}"/>
              </a:ext>
            </a:extLst>
          </p:cNvPr>
          <p:cNvSpPr txBox="1"/>
          <p:nvPr/>
        </p:nvSpPr>
        <p:spPr>
          <a:xfrm>
            <a:off x="16394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FUNDOS QUANTITATIVO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029C9AA-E570-7A0F-A138-4558F6A22964}"/>
              </a:ext>
            </a:extLst>
          </p:cNvPr>
          <p:cNvSpPr txBox="1"/>
          <p:nvPr/>
        </p:nvSpPr>
        <p:spPr>
          <a:xfrm>
            <a:off x="594444" y="855724"/>
            <a:ext cx="1077421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1600">
                <a:latin typeface="Century Gothic" panose="020B0502020202020204" pitchFamily="34" charset="0"/>
                <a:cs typeface="Calibri"/>
              </a:rPr>
              <a:t>Os algoritmos são </a:t>
            </a:r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uma sequência de regras pré-definidas para explorar o padrão identificado.</a:t>
            </a:r>
            <a:endParaRPr lang="pt-BR" sz="160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3" name="Imagem 26" descr="Diagrama&#10;&#10;Descrição gerada automaticamente">
            <a:extLst>
              <a:ext uri="{FF2B5EF4-FFF2-40B4-BE49-F238E27FC236}">
                <a16:creationId xmlns:a16="http://schemas.microsoft.com/office/drawing/2014/main" id="{8AC83468-20E7-1C37-58B8-AF3596F18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311" y="1510041"/>
            <a:ext cx="6549377" cy="4187167"/>
          </a:xfrm>
          <a:prstGeom prst="rect">
            <a:avLst/>
          </a:prstGeom>
        </p:spPr>
      </p:pic>
      <p:sp>
        <p:nvSpPr>
          <p:cNvPr id="9" name="AutoShape 3">
            <a:extLst>
              <a:ext uri="{FF2B5EF4-FFF2-40B4-BE49-F238E27FC236}">
                <a16:creationId xmlns:a16="http://schemas.microsoft.com/office/drawing/2014/main" id="{C9733411-C22E-EF7D-D5CD-7DD8697328E6}"/>
              </a:ext>
            </a:extLst>
          </p:cNvPr>
          <p:cNvSpPr/>
          <p:nvPr/>
        </p:nvSpPr>
        <p:spPr>
          <a:xfrm>
            <a:off x="8226274" y="6165881"/>
            <a:ext cx="1584476" cy="116406"/>
          </a:xfrm>
          <a:prstGeom prst="rect">
            <a:avLst/>
          </a:prstGeom>
          <a:solidFill>
            <a:srgbClr val="294975"/>
          </a:solidFill>
        </p:spPr>
      </p:sp>
    </p:spTree>
    <p:extLst>
      <p:ext uri="{BB962C8B-B14F-4D97-AF65-F5344CB8AC3E}">
        <p14:creationId xmlns:p14="http://schemas.microsoft.com/office/powerpoint/2010/main" val="1693592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81955CF-CB24-DF37-1312-7AF986EAFCD8}"/>
              </a:ext>
            </a:extLst>
          </p:cNvPr>
          <p:cNvSpPr/>
          <p:nvPr/>
        </p:nvSpPr>
        <p:spPr>
          <a:xfrm>
            <a:off x="-1489731" y="6215062"/>
            <a:ext cx="15773400" cy="9527"/>
          </a:xfrm>
          <a:prstGeom prst="rect">
            <a:avLst/>
          </a:prstGeom>
          <a:solidFill>
            <a:srgbClr val="737373"/>
          </a:solidFill>
        </p:spPr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A46D21A7-EE8B-D49F-0741-F4EE4B68F59E}"/>
              </a:ext>
            </a:extLst>
          </p:cNvPr>
          <p:cNvSpPr/>
          <p:nvPr/>
        </p:nvSpPr>
        <p:spPr>
          <a:xfrm>
            <a:off x="339574" y="6165881"/>
            <a:ext cx="1584476" cy="116406"/>
          </a:xfrm>
          <a:prstGeom prst="rect">
            <a:avLst/>
          </a:prstGeom>
          <a:solidFill>
            <a:srgbClr val="9FC2F4"/>
          </a:solidFill>
        </p:spPr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7AF08CD1-7D5E-6C42-D5A7-42BE60C11640}"/>
              </a:ext>
            </a:extLst>
          </p:cNvPr>
          <p:cNvSpPr/>
          <p:nvPr/>
        </p:nvSpPr>
        <p:spPr>
          <a:xfrm>
            <a:off x="2311249" y="6165881"/>
            <a:ext cx="1584476" cy="116406"/>
          </a:xfrm>
          <a:prstGeom prst="rect">
            <a:avLst/>
          </a:prstGeom>
          <a:solidFill>
            <a:srgbClr val="5596F2"/>
          </a:solidFill>
        </p:spPr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EA452AD9-B927-77B0-0348-598413D1E5C9}"/>
              </a:ext>
            </a:extLst>
          </p:cNvPr>
          <p:cNvSpPr/>
          <p:nvPr/>
        </p:nvSpPr>
        <p:spPr>
          <a:xfrm>
            <a:off x="4282924" y="6165881"/>
            <a:ext cx="1584476" cy="116406"/>
          </a:xfrm>
          <a:prstGeom prst="rect">
            <a:avLst/>
          </a:prstGeom>
          <a:solidFill>
            <a:srgbClr val="5A88C6"/>
          </a:solidFill>
        </p:spPr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081E0796-A821-B870-4D8E-11EFE6FA44F0}"/>
              </a:ext>
            </a:extLst>
          </p:cNvPr>
          <p:cNvSpPr/>
          <p:nvPr/>
        </p:nvSpPr>
        <p:spPr>
          <a:xfrm>
            <a:off x="6254599" y="6165881"/>
            <a:ext cx="1584476" cy="116406"/>
          </a:xfrm>
          <a:prstGeom prst="rect">
            <a:avLst/>
          </a:prstGeom>
          <a:solidFill>
            <a:srgbClr val="3C6DAE"/>
          </a:solidFill>
        </p:spPr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2DB4C39C-4478-02B2-D5FC-C48892378C8D}"/>
              </a:ext>
            </a:extLst>
          </p:cNvPr>
          <p:cNvSpPr/>
          <p:nvPr/>
        </p:nvSpPr>
        <p:spPr>
          <a:xfrm>
            <a:off x="10197949" y="6165881"/>
            <a:ext cx="1584476" cy="116406"/>
          </a:xfrm>
          <a:prstGeom prst="rect">
            <a:avLst/>
          </a:prstGeom>
          <a:solidFill>
            <a:srgbClr val="4B5B73"/>
          </a:solidFill>
        </p:spPr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E43CB6-E2A6-BC66-E864-51446CC4E8E2}"/>
              </a:ext>
            </a:extLst>
          </p:cNvPr>
          <p:cNvSpPr txBox="1"/>
          <p:nvPr/>
        </p:nvSpPr>
        <p:spPr>
          <a:xfrm>
            <a:off x="-31321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EVOLUÇÃO DA AI</a:t>
            </a:r>
            <a:endParaRPr lang="pt-BR" sz="1400" b="1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AA00FD-D811-9040-ADAF-7C5D8A0522B8}"/>
              </a:ext>
            </a:extLst>
          </p:cNvPr>
          <p:cNvSpPr txBox="1"/>
          <p:nvPr/>
        </p:nvSpPr>
        <p:spPr>
          <a:xfrm>
            <a:off x="361109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QUANT X TRADICIONAL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2969EDC-77F9-B4F6-81D7-95FFC6C66D55}"/>
              </a:ext>
            </a:extLst>
          </p:cNvPr>
          <p:cNvSpPr txBox="1"/>
          <p:nvPr/>
        </p:nvSpPr>
        <p:spPr>
          <a:xfrm>
            <a:off x="561134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INVESTIDORES</a:t>
            </a:r>
            <a:endParaRPr lang="pt-BR" sz="1400" b="1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EC11BBA-19EB-10BF-8E32-986D825748C6}"/>
              </a:ext>
            </a:extLst>
          </p:cNvPr>
          <p:cNvSpPr txBox="1"/>
          <p:nvPr/>
        </p:nvSpPr>
        <p:spPr>
          <a:xfrm>
            <a:off x="75449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ALGORITMOS</a:t>
            </a:r>
            <a:endParaRPr lang="en-US" sz="140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81891B-C02A-BDCC-7674-551BACA4F435}"/>
              </a:ext>
            </a:extLst>
          </p:cNvPr>
          <p:cNvSpPr txBox="1"/>
          <p:nvPr/>
        </p:nvSpPr>
        <p:spPr>
          <a:xfrm>
            <a:off x="950706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FUTURO</a:t>
            </a:r>
            <a:endParaRPr lang="en-US"/>
          </a:p>
        </p:txBody>
      </p:sp>
      <p:sp>
        <p:nvSpPr>
          <p:cNvPr id="17" name="Retângulo 7">
            <a:extLst>
              <a:ext uri="{FF2B5EF4-FFF2-40B4-BE49-F238E27FC236}">
                <a16:creationId xmlns:a16="http://schemas.microsoft.com/office/drawing/2014/main" id="{B8A0C48C-B8FC-20ED-C3A8-D9DB54CAF0EE}"/>
              </a:ext>
            </a:extLst>
          </p:cNvPr>
          <p:cNvSpPr/>
          <p:nvPr/>
        </p:nvSpPr>
        <p:spPr>
          <a:xfrm>
            <a:off x="11868150" y="5562600"/>
            <a:ext cx="323849" cy="875522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7">
            <a:extLst>
              <a:ext uri="{FF2B5EF4-FFF2-40B4-BE49-F238E27FC236}">
                <a16:creationId xmlns:a16="http://schemas.microsoft.com/office/drawing/2014/main" id="{81D959BB-D830-92FC-BD0E-EF8F4C3FA90A}"/>
              </a:ext>
            </a:extLst>
          </p:cNvPr>
          <p:cNvSpPr/>
          <p:nvPr/>
        </p:nvSpPr>
        <p:spPr>
          <a:xfrm flipV="1">
            <a:off x="9782175" y="5746261"/>
            <a:ext cx="2409825" cy="88541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21">
            <a:extLst>
              <a:ext uri="{FF2B5EF4-FFF2-40B4-BE49-F238E27FC236}">
                <a16:creationId xmlns:a16="http://schemas.microsoft.com/office/drawing/2014/main" id="{D6F25670-4A3E-7747-A0A3-D050A4CEE7BD}"/>
              </a:ext>
            </a:extLst>
          </p:cNvPr>
          <p:cNvSpPr/>
          <p:nvPr/>
        </p:nvSpPr>
        <p:spPr>
          <a:xfrm rot="16200000">
            <a:off x="-668401" y="-76151"/>
            <a:ext cx="2040173" cy="152306"/>
          </a:xfrm>
          <a:prstGeom prst="round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0">
            <a:extLst>
              <a:ext uri="{FF2B5EF4-FFF2-40B4-BE49-F238E27FC236}">
                <a16:creationId xmlns:a16="http://schemas.microsoft.com/office/drawing/2014/main" id="{B8572341-2074-2C1B-30D7-7693ACCDC581}"/>
              </a:ext>
            </a:extLst>
          </p:cNvPr>
          <p:cNvSpPr txBox="1"/>
          <p:nvPr/>
        </p:nvSpPr>
        <p:spPr>
          <a:xfrm>
            <a:off x="518132" y="196032"/>
            <a:ext cx="108610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b="1">
                <a:latin typeface="Segoe UI"/>
                <a:cs typeface="Segoe UI"/>
              </a:rPr>
              <a:t>Tipos de Algoritmos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E05C97C-1A2C-C8F4-AEC2-D76A87185A5A}"/>
              </a:ext>
            </a:extLst>
          </p:cNvPr>
          <p:cNvSpPr/>
          <p:nvPr/>
        </p:nvSpPr>
        <p:spPr>
          <a:xfrm>
            <a:off x="-979714" y="186612"/>
            <a:ext cx="793102" cy="485192"/>
          </a:xfrm>
          <a:prstGeom prst="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891561B-E3D0-01A2-E1B0-87C30D924089}"/>
              </a:ext>
            </a:extLst>
          </p:cNvPr>
          <p:cNvSpPr/>
          <p:nvPr/>
        </p:nvSpPr>
        <p:spPr>
          <a:xfrm>
            <a:off x="-976604" y="759512"/>
            <a:ext cx="793102" cy="485192"/>
          </a:xfrm>
          <a:prstGeom prst="rect">
            <a:avLst/>
          </a:prstGeom>
          <a:solidFill>
            <a:srgbClr val="55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B84DE29-AE1B-AD45-E95A-850A0BA8C265}"/>
              </a:ext>
            </a:extLst>
          </p:cNvPr>
          <p:cNvSpPr/>
          <p:nvPr/>
        </p:nvSpPr>
        <p:spPr>
          <a:xfrm>
            <a:off x="-976604" y="1332412"/>
            <a:ext cx="793102" cy="485192"/>
          </a:xfrm>
          <a:prstGeom prst="rect">
            <a:avLst/>
          </a:prstGeom>
          <a:solidFill>
            <a:srgbClr val="5A8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1CA7829-1062-E820-DC7A-C22A76D22A0A}"/>
              </a:ext>
            </a:extLst>
          </p:cNvPr>
          <p:cNvSpPr/>
          <p:nvPr/>
        </p:nvSpPr>
        <p:spPr>
          <a:xfrm>
            <a:off x="-973494" y="2567786"/>
            <a:ext cx="793102" cy="485192"/>
          </a:xfrm>
          <a:prstGeom prst="rect">
            <a:avLst/>
          </a:prstGeom>
          <a:solidFill>
            <a:srgbClr val="29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DB35565-BC2B-4D5D-DDC9-A50E02F7209D}"/>
              </a:ext>
            </a:extLst>
          </p:cNvPr>
          <p:cNvSpPr/>
          <p:nvPr/>
        </p:nvSpPr>
        <p:spPr>
          <a:xfrm>
            <a:off x="-982825" y="3140686"/>
            <a:ext cx="793102" cy="485192"/>
          </a:xfrm>
          <a:prstGeom prst="rect">
            <a:avLst/>
          </a:prstGeom>
          <a:solidFill>
            <a:srgbClr val="4B5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764C5E9-8AB2-04E1-51B1-D7373C9BB24E}"/>
              </a:ext>
            </a:extLst>
          </p:cNvPr>
          <p:cNvSpPr/>
          <p:nvPr/>
        </p:nvSpPr>
        <p:spPr>
          <a:xfrm>
            <a:off x="-973494" y="1951342"/>
            <a:ext cx="793102" cy="485192"/>
          </a:xfrm>
          <a:prstGeom prst="rect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91C39A-81A0-EC09-0972-56B5A2BFF8DC}"/>
              </a:ext>
            </a:extLst>
          </p:cNvPr>
          <p:cNvSpPr txBox="1"/>
          <p:nvPr/>
        </p:nvSpPr>
        <p:spPr>
          <a:xfrm>
            <a:off x="16394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FUNDOS QUANTITATIVO</a:t>
            </a:r>
          </a:p>
        </p:txBody>
      </p:sp>
      <p:sp>
        <p:nvSpPr>
          <p:cNvPr id="2" name="CaixaDeTexto 10">
            <a:extLst>
              <a:ext uri="{FF2B5EF4-FFF2-40B4-BE49-F238E27FC236}">
                <a16:creationId xmlns:a16="http://schemas.microsoft.com/office/drawing/2014/main" id="{0B5C9390-6E44-BA57-AFFF-47CEAB12A7D8}"/>
              </a:ext>
            </a:extLst>
          </p:cNvPr>
          <p:cNvSpPr txBox="1"/>
          <p:nvPr/>
        </p:nvSpPr>
        <p:spPr>
          <a:xfrm>
            <a:off x="908476" y="2491856"/>
            <a:ext cx="378734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400" b="1">
                <a:solidFill>
                  <a:srgbClr val="1F3864"/>
                </a:solidFill>
                <a:latin typeface="Century Gothic" panose="020B0502020202020204" pitchFamily="34" charset="0"/>
                <a:cs typeface="Segoe UI"/>
              </a:rPr>
              <a:t>O que aprendemos com a nossa pesquisa ?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3FA7E1CB-0218-0F1D-57D2-248203939A31}"/>
              </a:ext>
            </a:extLst>
          </p:cNvPr>
          <p:cNvGrpSpPr/>
          <p:nvPr/>
        </p:nvGrpSpPr>
        <p:grpSpPr>
          <a:xfrm>
            <a:off x="5554465" y="1574113"/>
            <a:ext cx="4498009" cy="646330"/>
            <a:chOff x="257188" y="2452530"/>
            <a:chExt cx="5626844" cy="526917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BB96624B-1E2F-2AE5-1783-6C9EED357873}"/>
                </a:ext>
              </a:extLst>
            </p:cNvPr>
            <p:cNvSpPr txBox="1"/>
            <p:nvPr/>
          </p:nvSpPr>
          <p:spPr>
            <a:xfrm>
              <a:off x="257188" y="2452530"/>
              <a:ext cx="436087" cy="526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>
                  <a:solidFill>
                    <a:srgbClr val="9FC2F4"/>
                  </a:solidFill>
                  <a:latin typeface="Segoe UI Historic" panose="020B0502040204020203"/>
                  <a:cs typeface="Segoe UI" panose="020B0502040204020203" pitchFamily="34" charset="0"/>
                </a:rPr>
                <a:t>1</a:t>
              </a:r>
              <a:endParaRPr lang="pt-BR" sz="4800" b="1">
                <a:solidFill>
                  <a:srgbClr val="9FC2F4"/>
                </a:solidFill>
                <a:latin typeface="Segoe UI Historic" panose="020B0502040204020203"/>
                <a:cs typeface="Segoe UI" panose="020B0502040204020203" pitchFamily="34" charset="0"/>
              </a:endParaRP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E029C9AA-E570-7A0F-A138-4558F6A22964}"/>
                </a:ext>
              </a:extLst>
            </p:cNvPr>
            <p:cNvSpPr txBox="1"/>
            <p:nvPr/>
          </p:nvSpPr>
          <p:spPr>
            <a:xfrm>
              <a:off x="891116" y="2568089"/>
              <a:ext cx="4992916" cy="27600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pt-BR" sz="1600">
                  <a:latin typeface="Century Gothic"/>
                  <a:cs typeface="Segoe UI"/>
                </a:rPr>
                <a:t>Altamente confidenciais</a:t>
              </a:r>
              <a:endParaRPr lang="pt-BR" sz="1600">
                <a:latin typeface="Century Gothic" panose="020B0502020202020204" pitchFamily="34" charset="0"/>
                <a:cs typeface="Segoe UI"/>
              </a:endParaRP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DDAFC5F4-1270-B099-2EED-EEE98C3E9E19}"/>
              </a:ext>
            </a:extLst>
          </p:cNvPr>
          <p:cNvGrpSpPr/>
          <p:nvPr/>
        </p:nvGrpSpPr>
        <p:grpSpPr>
          <a:xfrm>
            <a:off x="5549249" y="2723478"/>
            <a:ext cx="4478446" cy="646331"/>
            <a:chOff x="257188" y="2452530"/>
            <a:chExt cx="5602371" cy="564555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3EC6BCBD-D719-459C-292E-9F3732E26B9D}"/>
                </a:ext>
              </a:extLst>
            </p:cNvPr>
            <p:cNvSpPr txBox="1"/>
            <p:nvPr/>
          </p:nvSpPr>
          <p:spPr>
            <a:xfrm>
              <a:off x="257188" y="2452530"/>
              <a:ext cx="436087" cy="564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>
                  <a:solidFill>
                    <a:srgbClr val="5596F2"/>
                  </a:solidFill>
                  <a:latin typeface="Segoe UI Historic" panose="020B0502040204020203"/>
                  <a:cs typeface="Segoe UI" panose="020B0502040204020203" pitchFamily="34" charset="0"/>
                </a:rPr>
                <a:t>2</a:t>
              </a:r>
              <a:endParaRPr lang="pt-BR" sz="4800" b="1">
                <a:solidFill>
                  <a:srgbClr val="5596F2"/>
                </a:solidFill>
                <a:latin typeface="Segoe UI Historic" panose="020B0502040204020203"/>
                <a:cs typeface="Segoe UI" panose="020B0502040204020203" pitchFamily="34" charset="0"/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C244B075-069E-0077-5FBA-74378B82133D}"/>
                </a:ext>
              </a:extLst>
            </p:cNvPr>
            <p:cNvSpPr txBox="1"/>
            <p:nvPr/>
          </p:nvSpPr>
          <p:spPr>
            <a:xfrm>
              <a:off x="866643" y="2465189"/>
              <a:ext cx="4992916" cy="5107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pt-BR" sz="1600">
                  <a:latin typeface="Century Gothic" panose="020B0502020202020204" pitchFamily="34" charset="0"/>
                  <a:cs typeface="Segoe UI"/>
                </a:rPr>
                <a:t>Utilizam diversas técnicas e ferramentas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C2C7A3A8-ADF1-A4A7-3011-AFDD350DB739}"/>
              </a:ext>
            </a:extLst>
          </p:cNvPr>
          <p:cNvGrpSpPr/>
          <p:nvPr/>
        </p:nvGrpSpPr>
        <p:grpSpPr>
          <a:xfrm>
            <a:off x="5559493" y="3885192"/>
            <a:ext cx="4507202" cy="605462"/>
            <a:chOff x="257188" y="2490205"/>
            <a:chExt cx="5638343" cy="564555"/>
          </a:xfrm>
        </p:grpSpPr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07C77652-52E1-1DDA-4C27-2DB39C347A1A}"/>
                </a:ext>
              </a:extLst>
            </p:cNvPr>
            <p:cNvSpPr txBox="1"/>
            <p:nvPr/>
          </p:nvSpPr>
          <p:spPr>
            <a:xfrm>
              <a:off x="257188" y="2490205"/>
              <a:ext cx="436087" cy="564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>
                  <a:solidFill>
                    <a:srgbClr val="3C6DAE"/>
                  </a:solidFill>
                  <a:latin typeface="Segoe UI Historic" panose="020B0502040204020203"/>
                  <a:cs typeface="Segoe UI" panose="020B0502040204020203" pitchFamily="34" charset="0"/>
                </a:rPr>
                <a:t>3</a:t>
              </a:r>
              <a:endParaRPr lang="pt-BR" sz="4800" b="1">
                <a:solidFill>
                  <a:srgbClr val="3C6DAE"/>
                </a:solidFill>
                <a:latin typeface="Segoe UI Historic" panose="020B0502040204020203"/>
                <a:cs typeface="Segoe UI" panose="020B0502040204020203" pitchFamily="34" charset="0"/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E5D8C7F6-862D-036A-03FB-ADE1DD73CF56}"/>
                </a:ext>
              </a:extLst>
            </p:cNvPr>
            <p:cNvSpPr txBox="1"/>
            <p:nvPr/>
          </p:nvSpPr>
          <p:spPr>
            <a:xfrm>
              <a:off x="902615" y="2615308"/>
              <a:ext cx="4992916" cy="31568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pt-BR" sz="1600">
                  <a:latin typeface="Century Gothic" panose="020B0502020202020204" pitchFamily="34" charset="0"/>
                  <a:cs typeface="Segoe UI"/>
                </a:rPr>
                <a:t>Validação rigorosa</a:t>
              </a:r>
            </a:p>
          </p:txBody>
        </p:sp>
      </p:grp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92CB42B1-B2E5-932C-9AF6-2D2B93EDC2E0}"/>
              </a:ext>
            </a:extLst>
          </p:cNvPr>
          <p:cNvSpPr/>
          <p:nvPr/>
        </p:nvSpPr>
        <p:spPr>
          <a:xfrm>
            <a:off x="5293123" y="1462825"/>
            <a:ext cx="5032075" cy="877018"/>
          </a:xfrm>
          <a:prstGeom prst="roundRect">
            <a:avLst/>
          </a:prstGeom>
          <a:noFill/>
          <a:ln w="28575">
            <a:solidFill>
              <a:srgbClr val="9FC2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F6817EF8-04FC-2197-8949-37F2E24C195E}"/>
              </a:ext>
            </a:extLst>
          </p:cNvPr>
          <p:cNvSpPr/>
          <p:nvPr/>
        </p:nvSpPr>
        <p:spPr>
          <a:xfrm>
            <a:off x="5293122" y="2613013"/>
            <a:ext cx="5032075" cy="877018"/>
          </a:xfrm>
          <a:prstGeom prst="roundRect">
            <a:avLst/>
          </a:prstGeom>
          <a:noFill/>
          <a:ln w="28575">
            <a:solidFill>
              <a:srgbClr val="5596F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D619B13C-F1C3-F169-A8FA-BB14BDD2043C}"/>
              </a:ext>
            </a:extLst>
          </p:cNvPr>
          <p:cNvSpPr/>
          <p:nvPr/>
        </p:nvSpPr>
        <p:spPr>
          <a:xfrm>
            <a:off x="5293122" y="3763202"/>
            <a:ext cx="5032075" cy="877018"/>
          </a:xfrm>
          <a:prstGeom prst="roundRect">
            <a:avLst/>
          </a:prstGeom>
          <a:noFill/>
          <a:ln w="28575">
            <a:solidFill>
              <a:srgbClr val="3C6DA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C9733411-C22E-EF7D-D5CD-7DD8697328E6}"/>
              </a:ext>
            </a:extLst>
          </p:cNvPr>
          <p:cNvSpPr/>
          <p:nvPr/>
        </p:nvSpPr>
        <p:spPr>
          <a:xfrm>
            <a:off x="8226274" y="6165881"/>
            <a:ext cx="1584476" cy="116406"/>
          </a:xfrm>
          <a:prstGeom prst="rect">
            <a:avLst/>
          </a:prstGeom>
          <a:solidFill>
            <a:srgbClr val="294975"/>
          </a:solidFill>
        </p:spPr>
      </p:sp>
    </p:spTree>
    <p:extLst>
      <p:ext uri="{BB962C8B-B14F-4D97-AF65-F5344CB8AC3E}">
        <p14:creationId xmlns:p14="http://schemas.microsoft.com/office/powerpoint/2010/main" val="377746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Agrupar 26">
            <a:extLst>
              <a:ext uri="{FF2B5EF4-FFF2-40B4-BE49-F238E27FC236}">
                <a16:creationId xmlns:a16="http://schemas.microsoft.com/office/drawing/2014/main" id="{37F625EE-DEF3-463B-9A04-BC5EAEE2051F}"/>
              </a:ext>
            </a:extLst>
          </p:cNvPr>
          <p:cNvGrpSpPr/>
          <p:nvPr/>
        </p:nvGrpSpPr>
        <p:grpSpPr>
          <a:xfrm>
            <a:off x="1134590" y="879867"/>
            <a:ext cx="2907839" cy="2167889"/>
            <a:chOff x="2954055" y="963843"/>
            <a:chExt cx="2907839" cy="2167889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F6EDF9EC-65B0-4E59-9C04-AD70C8A2D434}"/>
                </a:ext>
              </a:extLst>
            </p:cNvPr>
            <p:cNvGrpSpPr/>
            <p:nvPr/>
          </p:nvGrpSpPr>
          <p:grpSpPr>
            <a:xfrm>
              <a:off x="3100917" y="963843"/>
              <a:ext cx="2614050" cy="2167889"/>
              <a:chOff x="1726809" y="1257821"/>
              <a:chExt cx="3439550" cy="2802888"/>
            </a:xfrm>
          </p:grpSpPr>
          <p:sp>
            <p:nvSpPr>
              <p:cNvPr id="5" name="Retângulo Arredondado 1">
                <a:extLst>
                  <a:ext uri="{FF2B5EF4-FFF2-40B4-BE49-F238E27FC236}">
                    <a16:creationId xmlns:a16="http://schemas.microsoft.com/office/drawing/2014/main" id="{5C20A3BC-8903-4364-A8BB-54154445E59A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9FC2F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1C20AC30-9499-47B1-A7AA-452422FD85C4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9FC2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200"/>
                  <a:t>1</a:t>
                </a:r>
              </a:p>
            </p:txBody>
          </p:sp>
        </p:grp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48B4586-4CC9-4CE7-97B6-099474A43847}"/>
                </a:ext>
              </a:extLst>
            </p:cNvPr>
            <p:cNvSpPr txBox="1"/>
            <p:nvPr/>
          </p:nvSpPr>
          <p:spPr>
            <a:xfrm>
              <a:off x="2954055" y="2065235"/>
              <a:ext cx="29078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Evolução da AI no Mercado Financeiro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38AB6E5-98D8-4BB4-827B-993154CFD294}"/>
              </a:ext>
            </a:extLst>
          </p:cNvPr>
          <p:cNvGrpSpPr/>
          <p:nvPr/>
        </p:nvGrpSpPr>
        <p:grpSpPr>
          <a:xfrm>
            <a:off x="4634822" y="879866"/>
            <a:ext cx="2907839" cy="2167889"/>
            <a:chOff x="6510054" y="963842"/>
            <a:chExt cx="2907839" cy="2167889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07BA6039-7EB8-4607-BEDD-1CD31F5F0B08}"/>
                </a:ext>
              </a:extLst>
            </p:cNvPr>
            <p:cNvGrpSpPr/>
            <p:nvPr/>
          </p:nvGrpSpPr>
          <p:grpSpPr>
            <a:xfrm>
              <a:off x="6656916" y="963842"/>
              <a:ext cx="2614050" cy="2167889"/>
              <a:chOff x="1726809" y="1257821"/>
              <a:chExt cx="3439550" cy="2802888"/>
            </a:xfrm>
          </p:grpSpPr>
          <p:sp>
            <p:nvSpPr>
              <p:cNvPr id="8" name="Retângulo Arredondado 1">
                <a:extLst>
                  <a:ext uri="{FF2B5EF4-FFF2-40B4-BE49-F238E27FC236}">
                    <a16:creationId xmlns:a16="http://schemas.microsoft.com/office/drawing/2014/main" id="{73E5ECCD-B564-4E76-BC2A-678645CA1D36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5596F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22ECA885-AEC7-4E15-B9ED-445A36402B61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5596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2</a:t>
                </a:r>
                <a:endParaRPr lang="pt-BR" sz="3200"/>
              </a:p>
            </p:txBody>
          </p:sp>
        </p:grp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EA535EB-D09D-4665-A36A-8737DE8CAC58}"/>
                </a:ext>
              </a:extLst>
            </p:cNvPr>
            <p:cNvSpPr txBox="1"/>
            <p:nvPr/>
          </p:nvSpPr>
          <p:spPr>
            <a:xfrm>
              <a:off x="6510054" y="2046572"/>
              <a:ext cx="29078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O que são os fundos quantitativos?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5927ED8-CCC5-46EB-96FF-F3131F5C83CD}"/>
              </a:ext>
            </a:extLst>
          </p:cNvPr>
          <p:cNvGrpSpPr/>
          <p:nvPr/>
        </p:nvGrpSpPr>
        <p:grpSpPr>
          <a:xfrm>
            <a:off x="8281915" y="840858"/>
            <a:ext cx="2614050" cy="2167889"/>
            <a:chOff x="10101380" y="924834"/>
            <a:chExt cx="2614050" cy="2167889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7C3327A2-9F8F-4BF4-BAA2-7DE44B068F78}"/>
                </a:ext>
              </a:extLst>
            </p:cNvPr>
            <p:cNvGrpSpPr/>
            <p:nvPr/>
          </p:nvGrpSpPr>
          <p:grpSpPr>
            <a:xfrm>
              <a:off x="10101380" y="924834"/>
              <a:ext cx="2614050" cy="2167889"/>
              <a:chOff x="1726809" y="1257821"/>
              <a:chExt cx="3439550" cy="2802888"/>
            </a:xfrm>
          </p:grpSpPr>
          <p:sp>
            <p:nvSpPr>
              <p:cNvPr id="11" name="Retângulo Arredondado 1">
                <a:extLst>
                  <a:ext uri="{FF2B5EF4-FFF2-40B4-BE49-F238E27FC236}">
                    <a16:creationId xmlns:a16="http://schemas.microsoft.com/office/drawing/2014/main" id="{4FCF5E6B-28A8-46AB-8BA4-382031EAA5E9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5A88C6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E06DF72A-18A5-4721-95BF-56B4840ED357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5A88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3</a:t>
                </a:r>
                <a:endParaRPr lang="pt-BR" sz="3200"/>
              </a:p>
            </p:txBody>
          </p:sp>
        </p:grp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0827C448-A077-4C5E-B3A5-707B5765FA3F}"/>
                </a:ext>
              </a:extLst>
            </p:cNvPr>
            <p:cNvSpPr txBox="1"/>
            <p:nvPr/>
          </p:nvSpPr>
          <p:spPr>
            <a:xfrm>
              <a:off x="10108638" y="2027974"/>
              <a:ext cx="2581882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Fundos Quantitativos x Fundos Tradicionais</a:t>
              </a:r>
            </a:p>
          </p:txBody>
        </p:sp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82C40E01-3E5B-4E72-8CFF-B3D950DBC31B}"/>
              </a:ext>
            </a:extLst>
          </p:cNvPr>
          <p:cNvSpPr/>
          <p:nvPr/>
        </p:nvSpPr>
        <p:spPr>
          <a:xfrm>
            <a:off x="-979714" y="186612"/>
            <a:ext cx="793102" cy="485192"/>
          </a:xfrm>
          <a:prstGeom prst="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4DF8B22-94DE-4D4E-AD27-166A41123B4A}"/>
              </a:ext>
            </a:extLst>
          </p:cNvPr>
          <p:cNvSpPr/>
          <p:nvPr/>
        </p:nvSpPr>
        <p:spPr>
          <a:xfrm>
            <a:off x="-976604" y="759512"/>
            <a:ext cx="793102" cy="485192"/>
          </a:xfrm>
          <a:prstGeom prst="rect">
            <a:avLst/>
          </a:prstGeom>
          <a:solidFill>
            <a:srgbClr val="55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7497312-5601-4A36-B44C-30D2EAF036E2}"/>
              </a:ext>
            </a:extLst>
          </p:cNvPr>
          <p:cNvSpPr/>
          <p:nvPr/>
        </p:nvSpPr>
        <p:spPr>
          <a:xfrm>
            <a:off x="-976604" y="1332412"/>
            <a:ext cx="793102" cy="485192"/>
          </a:xfrm>
          <a:prstGeom prst="rect">
            <a:avLst/>
          </a:prstGeom>
          <a:solidFill>
            <a:srgbClr val="5A8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0F9D31A-DEB0-48BE-BEEE-BDA48959CAC0}"/>
              </a:ext>
            </a:extLst>
          </p:cNvPr>
          <p:cNvSpPr/>
          <p:nvPr/>
        </p:nvSpPr>
        <p:spPr>
          <a:xfrm>
            <a:off x="-973494" y="2567786"/>
            <a:ext cx="793102" cy="485192"/>
          </a:xfrm>
          <a:prstGeom prst="rect">
            <a:avLst/>
          </a:prstGeom>
          <a:solidFill>
            <a:srgbClr val="29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244BF64-8B01-4287-9B2B-69AB2A25F8E0}"/>
              </a:ext>
            </a:extLst>
          </p:cNvPr>
          <p:cNvSpPr/>
          <p:nvPr/>
        </p:nvSpPr>
        <p:spPr>
          <a:xfrm>
            <a:off x="-982825" y="3140686"/>
            <a:ext cx="793102" cy="485192"/>
          </a:xfrm>
          <a:prstGeom prst="rect">
            <a:avLst/>
          </a:prstGeom>
          <a:solidFill>
            <a:srgbClr val="4B5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2F4D8E0B-CE63-4167-A0A8-0867B3602DFF}"/>
              </a:ext>
            </a:extLst>
          </p:cNvPr>
          <p:cNvGrpSpPr/>
          <p:nvPr/>
        </p:nvGrpSpPr>
        <p:grpSpPr>
          <a:xfrm>
            <a:off x="1141848" y="3654166"/>
            <a:ext cx="2907839" cy="2167889"/>
            <a:chOff x="2954055" y="963843"/>
            <a:chExt cx="2907839" cy="2167889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9CA2DA9-E594-4E3D-9DA4-CB1E1AA7A374}"/>
                </a:ext>
              </a:extLst>
            </p:cNvPr>
            <p:cNvGrpSpPr/>
            <p:nvPr/>
          </p:nvGrpSpPr>
          <p:grpSpPr>
            <a:xfrm>
              <a:off x="3100917" y="963843"/>
              <a:ext cx="2614050" cy="2167889"/>
              <a:chOff x="1726809" y="1257821"/>
              <a:chExt cx="3439550" cy="2802888"/>
            </a:xfrm>
          </p:grpSpPr>
          <p:sp>
            <p:nvSpPr>
              <p:cNvPr id="33" name="Retângulo Arredondado 1">
                <a:extLst>
                  <a:ext uri="{FF2B5EF4-FFF2-40B4-BE49-F238E27FC236}">
                    <a16:creationId xmlns:a16="http://schemas.microsoft.com/office/drawing/2014/main" id="{0E1F690B-8EA9-42A4-95E0-1212A3C2C111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3C6DAE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CA5584AB-8589-4DA4-A042-39FA72306F1E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3C6D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200"/>
                  <a:t>4</a:t>
                </a:r>
              </a:p>
            </p:txBody>
          </p:sp>
        </p:grp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BB4C1DF0-D5A1-4345-924C-CB61ACD5597F}"/>
                </a:ext>
              </a:extLst>
            </p:cNvPr>
            <p:cNvSpPr txBox="1"/>
            <p:nvPr/>
          </p:nvSpPr>
          <p:spPr>
            <a:xfrm>
              <a:off x="2954055" y="2093228"/>
              <a:ext cx="290783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E para os investidores?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56592150-DBEE-41E2-9E88-356EA9776F14}"/>
              </a:ext>
            </a:extLst>
          </p:cNvPr>
          <p:cNvGrpSpPr/>
          <p:nvPr/>
        </p:nvGrpSpPr>
        <p:grpSpPr>
          <a:xfrm>
            <a:off x="4642081" y="3654165"/>
            <a:ext cx="2907839" cy="2167889"/>
            <a:chOff x="6510054" y="963842"/>
            <a:chExt cx="2907839" cy="2167889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96EFAE21-816C-4285-A8E2-B9D0DBB48356}"/>
                </a:ext>
              </a:extLst>
            </p:cNvPr>
            <p:cNvGrpSpPr/>
            <p:nvPr/>
          </p:nvGrpSpPr>
          <p:grpSpPr>
            <a:xfrm>
              <a:off x="6656916" y="963842"/>
              <a:ext cx="2614050" cy="2167889"/>
              <a:chOff x="1726809" y="1257821"/>
              <a:chExt cx="3439550" cy="2802888"/>
            </a:xfrm>
          </p:grpSpPr>
          <p:sp>
            <p:nvSpPr>
              <p:cNvPr id="38" name="Retângulo Arredondado 1">
                <a:extLst>
                  <a:ext uri="{FF2B5EF4-FFF2-40B4-BE49-F238E27FC236}">
                    <a16:creationId xmlns:a16="http://schemas.microsoft.com/office/drawing/2014/main" id="{676B474B-6E6A-4F11-B155-3E645622832B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294975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3EA9947B-5145-42D9-8F95-6EE6701ABAA1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2949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5</a:t>
                </a:r>
                <a:endParaRPr lang="pt-BR" sz="3200"/>
              </a:p>
            </p:txBody>
          </p:sp>
        </p:grp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99353F1-580A-4FA0-95A6-6DE15762F1BF}"/>
                </a:ext>
              </a:extLst>
            </p:cNvPr>
            <p:cNvSpPr txBox="1"/>
            <p:nvPr/>
          </p:nvSpPr>
          <p:spPr>
            <a:xfrm>
              <a:off x="6510054" y="2102558"/>
              <a:ext cx="290783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/>
                  <a:cs typeface="Segoe UI"/>
                </a:rPr>
                <a:t>Tipos de Algoritmos</a:t>
              </a:r>
              <a:endParaRPr lang="pt-BR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8E84AB22-0496-4670-81FE-8332FD70FB47}"/>
              </a:ext>
            </a:extLst>
          </p:cNvPr>
          <p:cNvGrpSpPr/>
          <p:nvPr/>
        </p:nvGrpSpPr>
        <p:grpSpPr>
          <a:xfrm>
            <a:off x="8142313" y="3615157"/>
            <a:ext cx="2907839" cy="2167889"/>
            <a:chOff x="9954520" y="924834"/>
            <a:chExt cx="2907839" cy="2167889"/>
          </a:xfrm>
        </p:grpSpPr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28AF1D03-79BF-4FD5-AA83-BC414E523231}"/>
                </a:ext>
              </a:extLst>
            </p:cNvPr>
            <p:cNvGrpSpPr/>
            <p:nvPr/>
          </p:nvGrpSpPr>
          <p:grpSpPr>
            <a:xfrm>
              <a:off x="10101380" y="924834"/>
              <a:ext cx="2614050" cy="2167889"/>
              <a:chOff x="1726809" y="1257821"/>
              <a:chExt cx="3439550" cy="2802888"/>
            </a:xfrm>
          </p:grpSpPr>
          <p:sp>
            <p:nvSpPr>
              <p:cNvPr id="43" name="Retângulo Arredondado 1">
                <a:extLst>
                  <a:ext uri="{FF2B5EF4-FFF2-40B4-BE49-F238E27FC236}">
                    <a16:creationId xmlns:a16="http://schemas.microsoft.com/office/drawing/2014/main" id="{AA6A4975-236C-4197-9AEE-E7D71C482DBD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4B5B73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0392ADBA-14F5-4471-9B39-879239019271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4B5B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6</a:t>
                </a:r>
                <a:endParaRPr lang="pt-BR" sz="3200"/>
              </a:p>
            </p:txBody>
          </p:sp>
        </p:grp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67A8BF8C-02F1-4383-946E-3865DCF2F84F}"/>
                </a:ext>
              </a:extLst>
            </p:cNvPr>
            <p:cNvSpPr txBox="1"/>
            <p:nvPr/>
          </p:nvSpPr>
          <p:spPr>
            <a:xfrm>
              <a:off x="9954520" y="2082214"/>
              <a:ext cx="29078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/>
                  <a:cs typeface="Segoe UI"/>
                </a:rPr>
                <a:t>O que esperar </a:t>
              </a:r>
            </a:p>
            <a:p>
              <a:pPr algn="ctr"/>
              <a:r>
                <a:rPr lang="pt-BR">
                  <a:latin typeface="Segoe UI"/>
                  <a:cs typeface="Segoe UI"/>
                </a:rPr>
                <a:t>do futuro?</a:t>
              </a:r>
              <a:endParaRPr lang="pt-BR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Retângulo: Cantos Arredondados 21">
            <a:extLst>
              <a:ext uri="{FF2B5EF4-FFF2-40B4-BE49-F238E27FC236}">
                <a16:creationId xmlns:a16="http://schemas.microsoft.com/office/drawing/2014/main" id="{40EC5D99-E8D0-43DE-8E53-88FCE24F7857}"/>
              </a:ext>
            </a:extLst>
          </p:cNvPr>
          <p:cNvSpPr/>
          <p:nvPr/>
        </p:nvSpPr>
        <p:spPr>
          <a:xfrm rot="16200000">
            <a:off x="-668401" y="-76151"/>
            <a:ext cx="2040173" cy="152306"/>
          </a:xfrm>
          <a:prstGeom prst="round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10">
            <a:extLst>
              <a:ext uri="{FF2B5EF4-FFF2-40B4-BE49-F238E27FC236}">
                <a16:creationId xmlns:a16="http://schemas.microsoft.com/office/drawing/2014/main" id="{38DC159E-EDF1-489E-9701-F544C5E926D2}"/>
              </a:ext>
            </a:extLst>
          </p:cNvPr>
          <p:cNvSpPr txBox="1"/>
          <p:nvPr/>
        </p:nvSpPr>
        <p:spPr>
          <a:xfrm>
            <a:off x="518133" y="196032"/>
            <a:ext cx="501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  <a:endParaRPr lang="pt-BR" sz="4000" b="1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230BFCFD-9A6A-47CB-8FAE-AEC3593B7AA2}"/>
              </a:ext>
            </a:extLst>
          </p:cNvPr>
          <p:cNvSpPr/>
          <p:nvPr/>
        </p:nvSpPr>
        <p:spPr>
          <a:xfrm>
            <a:off x="-973494" y="1951342"/>
            <a:ext cx="793102" cy="485192"/>
          </a:xfrm>
          <a:prstGeom prst="rect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2497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81955CF-CB24-DF37-1312-7AF986EAFCD8}"/>
              </a:ext>
            </a:extLst>
          </p:cNvPr>
          <p:cNvSpPr/>
          <p:nvPr/>
        </p:nvSpPr>
        <p:spPr>
          <a:xfrm>
            <a:off x="-1489731" y="6215062"/>
            <a:ext cx="15773400" cy="9527"/>
          </a:xfrm>
          <a:prstGeom prst="rect">
            <a:avLst/>
          </a:prstGeom>
          <a:solidFill>
            <a:srgbClr val="737373"/>
          </a:solidFill>
        </p:spPr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A46D21A7-EE8B-D49F-0741-F4EE4B68F59E}"/>
              </a:ext>
            </a:extLst>
          </p:cNvPr>
          <p:cNvSpPr/>
          <p:nvPr/>
        </p:nvSpPr>
        <p:spPr>
          <a:xfrm>
            <a:off x="339574" y="6165881"/>
            <a:ext cx="1584476" cy="116406"/>
          </a:xfrm>
          <a:prstGeom prst="rect">
            <a:avLst/>
          </a:prstGeom>
          <a:solidFill>
            <a:srgbClr val="9FC2F4"/>
          </a:solidFill>
        </p:spPr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7AF08CD1-7D5E-6C42-D5A7-42BE60C11640}"/>
              </a:ext>
            </a:extLst>
          </p:cNvPr>
          <p:cNvSpPr/>
          <p:nvPr/>
        </p:nvSpPr>
        <p:spPr>
          <a:xfrm>
            <a:off x="2311249" y="6165881"/>
            <a:ext cx="1584476" cy="116406"/>
          </a:xfrm>
          <a:prstGeom prst="rect">
            <a:avLst/>
          </a:prstGeom>
          <a:solidFill>
            <a:srgbClr val="5596F2"/>
          </a:solidFill>
        </p:spPr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EA452AD9-B927-77B0-0348-598413D1E5C9}"/>
              </a:ext>
            </a:extLst>
          </p:cNvPr>
          <p:cNvSpPr/>
          <p:nvPr/>
        </p:nvSpPr>
        <p:spPr>
          <a:xfrm>
            <a:off x="4282924" y="6165881"/>
            <a:ext cx="1584476" cy="116406"/>
          </a:xfrm>
          <a:prstGeom prst="rect">
            <a:avLst/>
          </a:prstGeom>
          <a:solidFill>
            <a:srgbClr val="5A88C6"/>
          </a:solidFill>
        </p:spPr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081E0796-A821-B870-4D8E-11EFE6FA44F0}"/>
              </a:ext>
            </a:extLst>
          </p:cNvPr>
          <p:cNvSpPr/>
          <p:nvPr/>
        </p:nvSpPr>
        <p:spPr>
          <a:xfrm>
            <a:off x="6254599" y="6165881"/>
            <a:ext cx="1584476" cy="116406"/>
          </a:xfrm>
          <a:prstGeom prst="rect">
            <a:avLst/>
          </a:prstGeom>
          <a:solidFill>
            <a:srgbClr val="3C6DAE"/>
          </a:solidFill>
        </p:spPr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2DB4C39C-4478-02B2-D5FC-C48892378C8D}"/>
              </a:ext>
            </a:extLst>
          </p:cNvPr>
          <p:cNvSpPr/>
          <p:nvPr/>
        </p:nvSpPr>
        <p:spPr>
          <a:xfrm>
            <a:off x="10197949" y="6165881"/>
            <a:ext cx="1584476" cy="116406"/>
          </a:xfrm>
          <a:prstGeom prst="rect">
            <a:avLst/>
          </a:prstGeom>
          <a:solidFill>
            <a:srgbClr val="4B5B73"/>
          </a:solidFill>
        </p:spPr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E43CB6-E2A6-BC66-E864-51446CC4E8E2}"/>
              </a:ext>
            </a:extLst>
          </p:cNvPr>
          <p:cNvSpPr txBox="1"/>
          <p:nvPr/>
        </p:nvSpPr>
        <p:spPr>
          <a:xfrm>
            <a:off x="-31321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EVOLUÇÃO DA AI</a:t>
            </a:r>
            <a:endParaRPr lang="pt-BR" sz="1400" b="1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AA00FD-D811-9040-ADAF-7C5D8A0522B8}"/>
              </a:ext>
            </a:extLst>
          </p:cNvPr>
          <p:cNvSpPr txBox="1"/>
          <p:nvPr/>
        </p:nvSpPr>
        <p:spPr>
          <a:xfrm>
            <a:off x="361109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QUANT X TRADICIONAL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2969EDC-77F9-B4F6-81D7-95FFC6C66D55}"/>
              </a:ext>
            </a:extLst>
          </p:cNvPr>
          <p:cNvSpPr txBox="1"/>
          <p:nvPr/>
        </p:nvSpPr>
        <p:spPr>
          <a:xfrm>
            <a:off x="561134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INVESTIDORES</a:t>
            </a:r>
            <a:endParaRPr lang="pt-BR" sz="1400" b="1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EC11BBA-19EB-10BF-8E32-986D825748C6}"/>
              </a:ext>
            </a:extLst>
          </p:cNvPr>
          <p:cNvSpPr txBox="1"/>
          <p:nvPr/>
        </p:nvSpPr>
        <p:spPr>
          <a:xfrm>
            <a:off x="75449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ALGORITMOS</a:t>
            </a:r>
            <a:endParaRPr lang="en-US" sz="140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81891B-C02A-BDCC-7674-551BACA4F435}"/>
              </a:ext>
            </a:extLst>
          </p:cNvPr>
          <p:cNvSpPr txBox="1"/>
          <p:nvPr/>
        </p:nvSpPr>
        <p:spPr>
          <a:xfrm>
            <a:off x="950706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FUTURO</a:t>
            </a:r>
            <a:endParaRPr lang="en-US"/>
          </a:p>
        </p:txBody>
      </p:sp>
      <p:sp>
        <p:nvSpPr>
          <p:cNvPr id="17" name="Retângulo 7">
            <a:extLst>
              <a:ext uri="{FF2B5EF4-FFF2-40B4-BE49-F238E27FC236}">
                <a16:creationId xmlns:a16="http://schemas.microsoft.com/office/drawing/2014/main" id="{B8A0C48C-B8FC-20ED-C3A8-D9DB54CAF0EE}"/>
              </a:ext>
            </a:extLst>
          </p:cNvPr>
          <p:cNvSpPr/>
          <p:nvPr/>
        </p:nvSpPr>
        <p:spPr>
          <a:xfrm>
            <a:off x="11868150" y="5562600"/>
            <a:ext cx="323849" cy="875522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7">
            <a:extLst>
              <a:ext uri="{FF2B5EF4-FFF2-40B4-BE49-F238E27FC236}">
                <a16:creationId xmlns:a16="http://schemas.microsoft.com/office/drawing/2014/main" id="{81D959BB-D830-92FC-BD0E-EF8F4C3FA90A}"/>
              </a:ext>
            </a:extLst>
          </p:cNvPr>
          <p:cNvSpPr/>
          <p:nvPr/>
        </p:nvSpPr>
        <p:spPr>
          <a:xfrm flipV="1">
            <a:off x="9801225" y="5746261"/>
            <a:ext cx="2390775" cy="88541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21">
            <a:extLst>
              <a:ext uri="{FF2B5EF4-FFF2-40B4-BE49-F238E27FC236}">
                <a16:creationId xmlns:a16="http://schemas.microsoft.com/office/drawing/2014/main" id="{D6F25670-4A3E-7747-A0A3-D050A4CEE7BD}"/>
              </a:ext>
            </a:extLst>
          </p:cNvPr>
          <p:cNvSpPr/>
          <p:nvPr/>
        </p:nvSpPr>
        <p:spPr>
          <a:xfrm rot="16200000">
            <a:off x="-668401" y="-76151"/>
            <a:ext cx="2040173" cy="152306"/>
          </a:xfrm>
          <a:prstGeom prst="round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0">
            <a:extLst>
              <a:ext uri="{FF2B5EF4-FFF2-40B4-BE49-F238E27FC236}">
                <a16:creationId xmlns:a16="http://schemas.microsoft.com/office/drawing/2014/main" id="{B8572341-2074-2C1B-30D7-7693ACCDC581}"/>
              </a:ext>
            </a:extLst>
          </p:cNvPr>
          <p:cNvSpPr txBox="1"/>
          <p:nvPr/>
        </p:nvSpPr>
        <p:spPr>
          <a:xfrm>
            <a:off x="518132" y="196032"/>
            <a:ext cx="108610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b="1">
                <a:latin typeface="Segoe UI"/>
                <a:cs typeface="Segoe UI"/>
              </a:rPr>
              <a:t>Tipos de Algoritmos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E05C97C-1A2C-C8F4-AEC2-D76A87185A5A}"/>
              </a:ext>
            </a:extLst>
          </p:cNvPr>
          <p:cNvSpPr/>
          <p:nvPr/>
        </p:nvSpPr>
        <p:spPr>
          <a:xfrm>
            <a:off x="-979714" y="186612"/>
            <a:ext cx="793102" cy="485192"/>
          </a:xfrm>
          <a:prstGeom prst="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891561B-E3D0-01A2-E1B0-87C30D924089}"/>
              </a:ext>
            </a:extLst>
          </p:cNvPr>
          <p:cNvSpPr/>
          <p:nvPr/>
        </p:nvSpPr>
        <p:spPr>
          <a:xfrm>
            <a:off x="-976604" y="759512"/>
            <a:ext cx="793102" cy="485192"/>
          </a:xfrm>
          <a:prstGeom prst="rect">
            <a:avLst/>
          </a:prstGeom>
          <a:solidFill>
            <a:srgbClr val="55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B84DE29-AE1B-AD45-E95A-850A0BA8C265}"/>
              </a:ext>
            </a:extLst>
          </p:cNvPr>
          <p:cNvSpPr/>
          <p:nvPr/>
        </p:nvSpPr>
        <p:spPr>
          <a:xfrm>
            <a:off x="-976604" y="1332412"/>
            <a:ext cx="793102" cy="485192"/>
          </a:xfrm>
          <a:prstGeom prst="rect">
            <a:avLst/>
          </a:prstGeom>
          <a:solidFill>
            <a:srgbClr val="5A8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1CA7829-1062-E820-DC7A-C22A76D22A0A}"/>
              </a:ext>
            </a:extLst>
          </p:cNvPr>
          <p:cNvSpPr/>
          <p:nvPr/>
        </p:nvSpPr>
        <p:spPr>
          <a:xfrm>
            <a:off x="-973494" y="2567786"/>
            <a:ext cx="793102" cy="485192"/>
          </a:xfrm>
          <a:prstGeom prst="rect">
            <a:avLst/>
          </a:prstGeom>
          <a:solidFill>
            <a:srgbClr val="29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DB35565-BC2B-4D5D-DDC9-A50E02F7209D}"/>
              </a:ext>
            </a:extLst>
          </p:cNvPr>
          <p:cNvSpPr/>
          <p:nvPr/>
        </p:nvSpPr>
        <p:spPr>
          <a:xfrm>
            <a:off x="-982825" y="3140686"/>
            <a:ext cx="793102" cy="485192"/>
          </a:xfrm>
          <a:prstGeom prst="rect">
            <a:avLst/>
          </a:prstGeom>
          <a:solidFill>
            <a:srgbClr val="4B5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764C5E9-8AB2-04E1-51B1-D7373C9BB24E}"/>
              </a:ext>
            </a:extLst>
          </p:cNvPr>
          <p:cNvSpPr/>
          <p:nvPr/>
        </p:nvSpPr>
        <p:spPr>
          <a:xfrm>
            <a:off x="-973494" y="1951342"/>
            <a:ext cx="793102" cy="485192"/>
          </a:xfrm>
          <a:prstGeom prst="rect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91C39A-81A0-EC09-0972-56B5A2BFF8DC}"/>
              </a:ext>
            </a:extLst>
          </p:cNvPr>
          <p:cNvSpPr txBox="1"/>
          <p:nvPr/>
        </p:nvSpPr>
        <p:spPr>
          <a:xfrm>
            <a:off x="16394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FUNDOS QUANTITATIVO</a:t>
            </a:r>
          </a:p>
        </p:txBody>
      </p:sp>
      <p:sp>
        <p:nvSpPr>
          <p:cNvPr id="2" name="CaixaDeTexto 10">
            <a:extLst>
              <a:ext uri="{FF2B5EF4-FFF2-40B4-BE49-F238E27FC236}">
                <a16:creationId xmlns:a16="http://schemas.microsoft.com/office/drawing/2014/main" id="{0B5C9390-6E44-BA57-AFFF-47CEAB12A7D8}"/>
              </a:ext>
            </a:extLst>
          </p:cNvPr>
          <p:cNvSpPr txBox="1"/>
          <p:nvPr/>
        </p:nvSpPr>
        <p:spPr>
          <a:xfrm>
            <a:off x="546526" y="1475856"/>
            <a:ext cx="29397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00" b="1">
                <a:solidFill>
                  <a:srgbClr val="1F3864"/>
                </a:solidFill>
                <a:latin typeface="Century Gothic" panose="020B0502020202020204" pitchFamily="34" charset="0"/>
                <a:cs typeface="Segoe UI"/>
              </a:rPr>
              <a:t>Trend </a:t>
            </a:r>
            <a:r>
              <a:rPr lang="pt-BR" sz="2800" b="1" err="1">
                <a:solidFill>
                  <a:srgbClr val="1F3864"/>
                </a:solidFill>
                <a:latin typeface="Century Gothic" panose="020B0502020202020204" pitchFamily="34" charset="0"/>
                <a:cs typeface="Segoe UI"/>
              </a:rPr>
              <a:t>Following</a:t>
            </a:r>
            <a:endParaRPr lang="pt-BR" sz="2800" b="1">
              <a:solidFill>
                <a:srgbClr val="1F3864"/>
              </a:solidFill>
              <a:latin typeface="Century Gothic" panose="020B0502020202020204" pitchFamily="34" charset="0"/>
              <a:cs typeface="Segoe UI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D6556AC-9CEB-C9B1-40B1-F7FB4C9E6304}"/>
              </a:ext>
            </a:extLst>
          </p:cNvPr>
          <p:cNvSpPr txBox="1"/>
          <p:nvPr/>
        </p:nvSpPr>
        <p:spPr>
          <a:xfrm>
            <a:off x="1559644" y="2071749"/>
            <a:ext cx="1038051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Essa família de modelos busca identificar tendências, seja de alta ou de baixa, a partir do preço histórico de um ativo. Para fazer isso, os gestores buscam padrões nesse histórico de preços, a fim de montar modelos que consigam se posicionar apostando na continuidade da tendência.</a:t>
            </a:r>
          </a:p>
        </p:txBody>
      </p:sp>
      <p:sp>
        <p:nvSpPr>
          <p:cNvPr id="28" name="CaixaDeTexto 10">
            <a:extLst>
              <a:ext uri="{FF2B5EF4-FFF2-40B4-BE49-F238E27FC236}">
                <a16:creationId xmlns:a16="http://schemas.microsoft.com/office/drawing/2014/main" id="{701A6BF8-1B9E-47EC-6E2E-1DD6042C2340}"/>
              </a:ext>
            </a:extLst>
          </p:cNvPr>
          <p:cNvSpPr txBox="1"/>
          <p:nvPr/>
        </p:nvSpPr>
        <p:spPr>
          <a:xfrm>
            <a:off x="546526" y="3161781"/>
            <a:ext cx="350489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00" b="1">
                <a:solidFill>
                  <a:srgbClr val="1F3864"/>
                </a:solidFill>
                <a:latin typeface="Century Gothic" panose="020B0502020202020204" pitchFamily="34" charset="0"/>
                <a:cs typeface="Segoe UI"/>
              </a:rPr>
              <a:t>Modelo de Fatores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98E5D11-6C27-DC7F-3D54-3D923BA1FDF2}"/>
              </a:ext>
            </a:extLst>
          </p:cNvPr>
          <p:cNvSpPr txBox="1"/>
          <p:nvPr/>
        </p:nvSpPr>
        <p:spPr>
          <a:xfrm>
            <a:off x="1559644" y="3757674"/>
            <a:ext cx="1038051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O modelo de fatores busca comprar e vender ações que possuam características desejáveis para a configuração do algoritmo. Vale pontuar que o termo “fatores” dentro do mercado financeiro é utilizado para explicar a diferença de retorno entre ações no longo prazo. E dentro dos modelos quantitativos, esses fatores podem ser fundamentalistas (P/E, P/B, </a:t>
            </a:r>
            <a:r>
              <a:rPr lang="pt-BR" sz="1600" err="1">
                <a:latin typeface="Century Gothic" panose="020B0502020202020204" pitchFamily="34" charset="0"/>
                <a:ea typeface="+mn-lt"/>
                <a:cs typeface="+mn-lt"/>
              </a:rPr>
              <a:t>dividend</a:t>
            </a:r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/</a:t>
            </a:r>
            <a:r>
              <a:rPr lang="pt-BR" sz="1600" err="1">
                <a:latin typeface="Century Gothic" panose="020B0502020202020204" pitchFamily="34" charset="0"/>
                <a:ea typeface="+mn-lt"/>
                <a:cs typeface="+mn-lt"/>
              </a:rPr>
              <a:t>yield</a:t>
            </a:r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, endividamento, </a:t>
            </a:r>
            <a:r>
              <a:rPr lang="pt-BR" sz="1600" err="1">
                <a:latin typeface="Century Gothic" panose="020B0502020202020204" pitchFamily="34" charset="0"/>
                <a:ea typeface="+mn-lt"/>
                <a:cs typeface="+mn-lt"/>
              </a:rPr>
              <a:t>etc</a:t>
            </a:r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) ou técnicos (momentum, </a:t>
            </a:r>
            <a:r>
              <a:rPr lang="pt-BR" sz="1600" err="1">
                <a:latin typeface="Century Gothic" panose="020B0502020202020204" pitchFamily="34" charset="0"/>
                <a:ea typeface="+mn-lt"/>
                <a:cs typeface="+mn-lt"/>
              </a:rPr>
              <a:t>low</a:t>
            </a:r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pt-BR" sz="1600" err="1">
                <a:latin typeface="Century Gothic" panose="020B0502020202020204" pitchFamily="34" charset="0"/>
                <a:ea typeface="+mn-lt"/>
                <a:cs typeface="+mn-lt"/>
              </a:rPr>
              <a:t>risk</a:t>
            </a:r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, </a:t>
            </a:r>
            <a:r>
              <a:rPr lang="pt-BR" sz="1600" err="1">
                <a:latin typeface="Century Gothic" panose="020B0502020202020204" pitchFamily="34" charset="0"/>
                <a:ea typeface="+mn-lt"/>
                <a:cs typeface="+mn-lt"/>
              </a:rPr>
              <a:t>etc</a:t>
            </a:r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).</a:t>
            </a:r>
            <a:endParaRPr lang="pt-BR" sz="1600">
              <a:latin typeface="Century Gothic" panose="020B0502020202020204" pitchFamily="34" charset="0"/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C9733411-C22E-EF7D-D5CD-7DD8697328E6}"/>
              </a:ext>
            </a:extLst>
          </p:cNvPr>
          <p:cNvSpPr/>
          <p:nvPr/>
        </p:nvSpPr>
        <p:spPr>
          <a:xfrm>
            <a:off x="8226274" y="6165881"/>
            <a:ext cx="1584476" cy="116406"/>
          </a:xfrm>
          <a:prstGeom prst="rect">
            <a:avLst/>
          </a:prstGeom>
          <a:solidFill>
            <a:srgbClr val="294975"/>
          </a:solidFill>
        </p:spPr>
      </p:sp>
    </p:spTree>
    <p:extLst>
      <p:ext uri="{BB962C8B-B14F-4D97-AF65-F5344CB8AC3E}">
        <p14:creationId xmlns:p14="http://schemas.microsoft.com/office/powerpoint/2010/main" val="1300146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81955CF-CB24-DF37-1312-7AF986EAFCD8}"/>
              </a:ext>
            </a:extLst>
          </p:cNvPr>
          <p:cNvSpPr/>
          <p:nvPr/>
        </p:nvSpPr>
        <p:spPr>
          <a:xfrm>
            <a:off x="-1489731" y="6215062"/>
            <a:ext cx="15773400" cy="9527"/>
          </a:xfrm>
          <a:prstGeom prst="rect">
            <a:avLst/>
          </a:prstGeom>
          <a:solidFill>
            <a:srgbClr val="737373"/>
          </a:solidFill>
        </p:spPr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A46D21A7-EE8B-D49F-0741-F4EE4B68F59E}"/>
              </a:ext>
            </a:extLst>
          </p:cNvPr>
          <p:cNvSpPr/>
          <p:nvPr/>
        </p:nvSpPr>
        <p:spPr>
          <a:xfrm>
            <a:off x="339574" y="6165881"/>
            <a:ext cx="1584476" cy="116406"/>
          </a:xfrm>
          <a:prstGeom prst="rect">
            <a:avLst/>
          </a:prstGeom>
          <a:solidFill>
            <a:srgbClr val="9FC2F4"/>
          </a:solidFill>
        </p:spPr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7AF08CD1-7D5E-6C42-D5A7-42BE60C11640}"/>
              </a:ext>
            </a:extLst>
          </p:cNvPr>
          <p:cNvSpPr/>
          <p:nvPr/>
        </p:nvSpPr>
        <p:spPr>
          <a:xfrm>
            <a:off x="2311249" y="6165881"/>
            <a:ext cx="1584476" cy="116406"/>
          </a:xfrm>
          <a:prstGeom prst="rect">
            <a:avLst/>
          </a:prstGeom>
          <a:solidFill>
            <a:srgbClr val="5596F2"/>
          </a:solidFill>
        </p:spPr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EA452AD9-B927-77B0-0348-598413D1E5C9}"/>
              </a:ext>
            </a:extLst>
          </p:cNvPr>
          <p:cNvSpPr/>
          <p:nvPr/>
        </p:nvSpPr>
        <p:spPr>
          <a:xfrm>
            <a:off x="4282924" y="6165881"/>
            <a:ext cx="1584476" cy="116406"/>
          </a:xfrm>
          <a:prstGeom prst="rect">
            <a:avLst/>
          </a:prstGeom>
          <a:solidFill>
            <a:srgbClr val="5A88C6"/>
          </a:solidFill>
        </p:spPr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081E0796-A821-B870-4D8E-11EFE6FA44F0}"/>
              </a:ext>
            </a:extLst>
          </p:cNvPr>
          <p:cNvSpPr/>
          <p:nvPr/>
        </p:nvSpPr>
        <p:spPr>
          <a:xfrm>
            <a:off x="6254599" y="6165881"/>
            <a:ext cx="1584476" cy="116406"/>
          </a:xfrm>
          <a:prstGeom prst="rect">
            <a:avLst/>
          </a:prstGeom>
          <a:solidFill>
            <a:srgbClr val="3C6DAE"/>
          </a:solidFill>
        </p:spPr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2DB4C39C-4478-02B2-D5FC-C48892378C8D}"/>
              </a:ext>
            </a:extLst>
          </p:cNvPr>
          <p:cNvSpPr/>
          <p:nvPr/>
        </p:nvSpPr>
        <p:spPr>
          <a:xfrm>
            <a:off x="10197949" y="6165881"/>
            <a:ext cx="1584476" cy="116406"/>
          </a:xfrm>
          <a:prstGeom prst="rect">
            <a:avLst/>
          </a:prstGeom>
          <a:solidFill>
            <a:srgbClr val="4B5B73"/>
          </a:solidFill>
        </p:spPr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E43CB6-E2A6-BC66-E864-51446CC4E8E2}"/>
              </a:ext>
            </a:extLst>
          </p:cNvPr>
          <p:cNvSpPr txBox="1"/>
          <p:nvPr/>
        </p:nvSpPr>
        <p:spPr>
          <a:xfrm>
            <a:off x="-31321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EVOLUÇÃO DA AI</a:t>
            </a:r>
            <a:endParaRPr lang="pt-BR" sz="1400" b="1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AA00FD-D811-9040-ADAF-7C5D8A0522B8}"/>
              </a:ext>
            </a:extLst>
          </p:cNvPr>
          <p:cNvSpPr txBox="1"/>
          <p:nvPr/>
        </p:nvSpPr>
        <p:spPr>
          <a:xfrm>
            <a:off x="361109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QUANT X TRADICIONAL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2969EDC-77F9-B4F6-81D7-95FFC6C66D55}"/>
              </a:ext>
            </a:extLst>
          </p:cNvPr>
          <p:cNvSpPr txBox="1"/>
          <p:nvPr/>
        </p:nvSpPr>
        <p:spPr>
          <a:xfrm>
            <a:off x="561134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INVESTIDORES</a:t>
            </a:r>
            <a:endParaRPr lang="pt-BR" sz="1400" b="1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EC11BBA-19EB-10BF-8E32-986D825748C6}"/>
              </a:ext>
            </a:extLst>
          </p:cNvPr>
          <p:cNvSpPr txBox="1"/>
          <p:nvPr/>
        </p:nvSpPr>
        <p:spPr>
          <a:xfrm>
            <a:off x="75449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ALGORITMOS</a:t>
            </a:r>
            <a:endParaRPr lang="en-US" sz="140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81891B-C02A-BDCC-7674-551BACA4F435}"/>
              </a:ext>
            </a:extLst>
          </p:cNvPr>
          <p:cNvSpPr txBox="1"/>
          <p:nvPr/>
        </p:nvSpPr>
        <p:spPr>
          <a:xfrm>
            <a:off x="950706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FUTURO</a:t>
            </a:r>
            <a:endParaRPr lang="en-US"/>
          </a:p>
        </p:txBody>
      </p:sp>
      <p:sp>
        <p:nvSpPr>
          <p:cNvPr id="17" name="Retângulo 7">
            <a:extLst>
              <a:ext uri="{FF2B5EF4-FFF2-40B4-BE49-F238E27FC236}">
                <a16:creationId xmlns:a16="http://schemas.microsoft.com/office/drawing/2014/main" id="{B8A0C48C-B8FC-20ED-C3A8-D9DB54CAF0EE}"/>
              </a:ext>
            </a:extLst>
          </p:cNvPr>
          <p:cNvSpPr/>
          <p:nvPr/>
        </p:nvSpPr>
        <p:spPr>
          <a:xfrm>
            <a:off x="11868150" y="5562600"/>
            <a:ext cx="323849" cy="875522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7">
            <a:extLst>
              <a:ext uri="{FF2B5EF4-FFF2-40B4-BE49-F238E27FC236}">
                <a16:creationId xmlns:a16="http://schemas.microsoft.com/office/drawing/2014/main" id="{81D959BB-D830-92FC-BD0E-EF8F4C3FA90A}"/>
              </a:ext>
            </a:extLst>
          </p:cNvPr>
          <p:cNvSpPr/>
          <p:nvPr/>
        </p:nvSpPr>
        <p:spPr>
          <a:xfrm flipV="1">
            <a:off x="9725025" y="5746261"/>
            <a:ext cx="2466975" cy="88541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21">
            <a:extLst>
              <a:ext uri="{FF2B5EF4-FFF2-40B4-BE49-F238E27FC236}">
                <a16:creationId xmlns:a16="http://schemas.microsoft.com/office/drawing/2014/main" id="{D6F25670-4A3E-7747-A0A3-D050A4CEE7BD}"/>
              </a:ext>
            </a:extLst>
          </p:cNvPr>
          <p:cNvSpPr/>
          <p:nvPr/>
        </p:nvSpPr>
        <p:spPr>
          <a:xfrm rot="16200000">
            <a:off x="-668401" y="-76151"/>
            <a:ext cx="2040173" cy="152306"/>
          </a:xfrm>
          <a:prstGeom prst="round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0">
            <a:extLst>
              <a:ext uri="{FF2B5EF4-FFF2-40B4-BE49-F238E27FC236}">
                <a16:creationId xmlns:a16="http://schemas.microsoft.com/office/drawing/2014/main" id="{B8572341-2074-2C1B-30D7-7693ACCDC581}"/>
              </a:ext>
            </a:extLst>
          </p:cNvPr>
          <p:cNvSpPr txBox="1"/>
          <p:nvPr/>
        </p:nvSpPr>
        <p:spPr>
          <a:xfrm>
            <a:off x="518132" y="196032"/>
            <a:ext cx="108610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b="1">
                <a:latin typeface="Segoe UI"/>
                <a:cs typeface="Segoe UI"/>
              </a:rPr>
              <a:t>Tipos de Algoritmos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E05C97C-1A2C-C8F4-AEC2-D76A87185A5A}"/>
              </a:ext>
            </a:extLst>
          </p:cNvPr>
          <p:cNvSpPr/>
          <p:nvPr/>
        </p:nvSpPr>
        <p:spPr>
          <a:xfrm>
            <a:off x="-979714" y="186612"/>
            <a:ext cx="793102" cy="485192"/>
          </a:xfrm>
          <a:prstGeom prst="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891561B-E3D0-01A2-E1B0-87C30D924089}"/>
              </a:ext>
            </a:extLst>
          </p:cNvPr>
          <p:cNvSpPr/>
          <p:nvPr/>
        </p:nvSpPr>
        <p:spPr>
          <a:xfrm>
            <a:off x="-976604" y="759512"/>
            <a:ext cx="793102" cy="485192"/>
          </a:xfrm>
          <a:prstGeom prst="rect">
            <a:avLst/>
          </a:prstGeom>
          <a:solidFill>
            <a:srgbClr val="55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B84DE29-AE1B-AD45-E95A-850A0BA8C265}"/>
              </a:ext>
            </a:extLst>
          </p:cNvPr>
          <p:cNvSpPr/>
          <p:nvPr/>
        </p:nvSpPr>
        <p:spPr>
          <a:xfrm>
            <a:off x="-976604" y="1332412"/>
            <a:ext cx="793102" cy="485192"/>
          </a:xfrm>
          <a:prstGeom prst="rect">
            <a:avLst/>
          </a:prstGeom>
          <a:solidFill>
            <a:srgbClr val="5A8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1CA7829-1062-E820-DC7A-C22A76D22A0A}"/>
              </a:ext>
            </a:extLst>
          </p:cNvPr>
          <p:cNvSpPr/>
          <p:nvPr/>
        </p:nvSpPr>
        <p:spPr>
          <a:xfrm>
            <a:off x="-973494" y="2567786"/>
            <a:ext cx="793102" cy="485192"/>
          </a:xfrm>
          <a:prstGeom prst="rect">
            <a:avLst/>
          </a:prstGeom>
          <a:solidFill>
            <a:srgbClr val="29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DB35565-BC2B-4D5D-DDC9-A50E02F7209D}"/>
              </a:ext>
            </a:extLst>
          </p:cNvPr>
          <p:cNvSpPr/>
          <p:nvPr/>
        </p:nvSpPr>
        <p:spPr>
          <a:xfrm>
            <a:off x="-982825" y="3140686"/>
            <a:ext cx="793102" cy="485192"/>
          </a:xfrm>
          <a:prstGeom prst="rect">
            <a:avLst/>
          </a:prstGeom>
          <a:solidFill>
            <a:srgbClr val="4B5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764C5E9-8AB2-04E1-51B1-D7373C9BB24E}"/>
              </a:ext>
            </a:extLst>
          </p:cNvPr>
          <p:cNvSpPr/>
          <p:nvPr/>
        </p:nvSpPr>
        <p:spPr>
          <a:xfrm>
            <a:off x="-973494" y="1951342"/>
            <a:ext cx="793102" cy="485192"/>
          </a:xfrm>
          <a:prstGeom prst="rect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91C39A-81A0-EC09-0972-56B5A2BFF8DC}"/>
              </a:ext>
            </a:extLst>
          </p:cNvPr>
          <p:cNvSpPr txBox="1"/>
          <p:nvPr/>
        </p:nvSpPr>
        <p:spPr>
          <a:xfrm>
            <a:off x="16394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FUNDOS QUANTITATIVO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0A7655A-491E-4511-DD12-11B997EA6720}"/>
              </a:ext>
            </a:extLst>
          </p:cNvPr>
          <p:cNvSpPr txBox="1"/>
          <p:nvPr/>
        </p:nvSpPr>
        <p:spPr>
          <a:xfrm>
            <a:off x="594444" y="855724"/>
            <a:ext cx="1077421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Arizona Financial </a:t>
            </a:r>
            <a:r>
              <a:rPr lang="pt-BR" sz="1600" err="1">
                <a:latin typeface="Century Gothic" panose="020B0502020202020204" pitchFamily="34" charset="0"/>
                <a:ea typeface="+mn-lt"/>
                <a:cs typeface="+mn-lt"/>
              </a:rPr>
              <a:t>Text</a:t>
            </a:r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 System (</a:t>
            </a:r>
            <a:r>
              <a:rPr lang="pt-BR" sz="1600" err="1">
                <a:latin typeface="Century Gothic" panose="020B0502020202020204" pitchFamily="34" charset="0"/>
                <a:ea typeface="+mn-lt"/>
                <a:cs typeface="+mn-lt"/>
              </a:rPr>
              <a:t>AZFinText</a:t>
            </a:r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) é um sistema de predição financeira quantitativo baseado em texto desenvolvido por Schumaker </a:t>
            </a:r>
            <a:r>
              <a:rPr lang="pt-BR" sz="1600" err="1">
                <a:latin typeface="Century Gothic" panose="020B0502020202020204" pitchFamily="34" charset="0"/>
                <a:ea typeface="+mn-lt"/>
                <a:cs typeface="+mn-lt"/>
              </a:rPr>
              <a:t>of</a:t>
            </a:r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pt-BR" sz="1600" err="1">
                <a:latin typeface="Century Gothic" panose="020B0502020202020204" pitchFamily="34" charset="0"/>
                <a:ea typeface="+mn-lt"/>
                <a:cs typeface="+mn-lt"/>
              </a:rPr>
              <a:t>University</a:t>
            </a:r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pt-BR" sz="1600" err="1">
                <a:latin typeface="Century Gothic" panose="020B0502020202020204" pitchFamily="34" charset="0"/>
                <a:ea typeface="+mn-lt"/>
                <a:cs typeface="+mn-lt"/>
              </a:rPr>
              <a:t>of</a:t>
            </a:r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 Texas </a:t>
            </a:r>
            <a:r>
              <a:rPr lang="pt-BR" sz="1600" err="1">
                <a:latin typeface="Century Gothic" panose="020B0502020202020204" pitchFamily="34" charset="0"/>
                <a:ea typeface="+mn-lt"/>
                <a:cs typeface="+mn-lt"/>
              </a:rPr>
              <a:t>at</a:t>
            </a:r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 Tyler </a:t>
            </a:r>
            <a:r>
              <a:rPr lang="pt-BR" sz="1600" err="1">
                <a:latin typeface="Century Gothic" panose="020B0502020202020204" pitchFamily="34" charset="0"/>
                <a:ea typeface="+mn-lt"/>
                <a:cs typeface="+mn-lt"/>
              </a:rPr>
              <a:t>and</a:t>
            </a:r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pt-BR" sz="1600" err="1">
                <a:latin typeface="Century Gothic" panose="020B0502020202020204" pitchFamily="34" charset="0"/>
                <a:ea typeface="+mn-lt"/>
                <a:cs typeface="+mn-lt"/>
              </a:rPr>
              <a:t>Hsinchun</a:t>
            </a:r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 Chen </a:t>
            </a:r>
            <a:r>
              <a:rPr lang="pt-BR" sz="1600" err="1">
                <a:latin typeface="Century Gothic" panose="020B0502020202020204" pitchFamily="34" charset="0"/>
                <a:ea typeface="+mn-lt"/>
                <a:cs typeface="+mn-lt"/>
              </a:rPr>
              <a:t>of</a:t>
            </a:r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pt-BR" sz="1600" err="1">
                <a:latin typeface="Century Gothic" panose="020B0502020202020204" pitchFamily="34" charset="0"/>
                <a:ea typeface="+mn-lt"/>
                <a:cs typeface="+mn-lt"/>
              </a:rPr>
              <a:t>the</a:t>
            </a:r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pt-BR" sz="1600" err="1">
                <a:latin typeface="Century Gothic" panose="020B0502020202020204" pitchFamily="34" charset="0"/>
                <a:ea typeface="+mn-lt"/>
                <a:cs typeface="+mn-lt"/>
              </a:rPr>
              <a:t>University</a:t>
            </a:r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 </a:t>
            </a:r>
            <a:r>
              <a:rPr lang="pt-BR" sz="1600" err="1">
                <a:latin typeface="Century Gothic" panose="020B0502020202020204" pitchFamily="34" charset="0"/>
                <a:ea typeface="+mn-lt"/>
                <a:cs typeface="+mn-lt"/>
              </a:rPr>
              <a:t>of</a:t>
            </a:r>
            <a:r>
              <a:rPr lang="pt-BR" sz="1600">
                <a:latin typeface="Century Gothic" panose="020B0502020202020204" pitchFamily="34" charset="0"/>
                <a:ea typeface="+mn-lt"/>
                <a:cs typeface="+mn-lt"/>
              </a:rPr>
              <a:t> Arizona.</a:t>
            </a:r>
            <a:endParaRPr lang="pt-BR" sz="1600">
              <a:latin typeface="Century Gothic" panose="020B0502020202020204" pitchFamily="34" charset="0"/>
            </a:endParaRPr>
          </a:p>
        </p:txBody>
      </p:sp>
      <p:pic>
        <p:nvPicPr>
          <p:cNvPr id="31" name="Imagem 31" descr="Diagrama&#10;&#10;Descrição gerada automaticamente">
            <a:extLst>
              <a:ext uri="{FF2B5EF4-FFF2-40B4-BE49-F238E27FC236}">
                <a16:creationId xmlns:a16="http://schemas.microsoft.com/office/drawing/2014/main" id="{E2BFB52F-3883-FBC5-381B-9096E756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1663627"/>
            <a:ext cx="6032500" cy="3797446"/>
          </a:xfrm>
          <a:prstGeom prst="rect">
            <a:avLst/>
          </a:prstGeom>
        </p:spPr>
      </p:pic>
      <p:sp>
        <p:nvSpPr>
          <p:cNvPr id="9" name="AutoShape 3">
            <a:extLst>
              <a:ext uri="{FF2B5EF4-FFF2-40B4-BE49-F238E27FC236}">
                <a16:creationId xmlns:a16="http://schemas.microsoft.com/office/drawing/2014/main" id="{C9733411-C22E-EF7D-D5CD-7DD8697328E6}"/>
              </a:ext>
            </a:extLst>
          </p:cNvPr>
          <p:cNvSpPr/>
          <p:nvPr/>
        </p:nvSpPr>
        <p:spPr>
          <a:xfrm>
            <a:off x="8226274" y="6165881"/>
            <a:ext cx="1584476" cy="116406"/>
          </a:xfrm>
          <a:prstGeom prst="rect">
            <a:avLst/>
          </a:prstGeom>
          <a:solidFill>
            <a:srgbClr val="294975"/>
          </a:solidFill>
        </p:spPr>
      </p:sp>
    </p:spTree>
    <p:extLst>
      <p:ext uri="{BB962C8B-B14F-4D97-AF65-F5344CB8AC3E}">
        <p14:creationId xmlns:p14="http://schemas.microsoft.com/office/powerpoint/2010/main" val="4247317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Agrupar 26">
            <a:extLst>
              <a:ext uri="{FF2B5EF4-FFF2-40B4-BE49-F238E27FC236}">
                <a16:creationId xmlns:a16="http://schemas.microsoft.com/office/drawing/2014/main" id="{37F625EE-DEF3-463B-9A04-BC5EAEE2051F}"/>
              </a:ext>
            </a:extLst>
          </p:cNvPr>
          <p:cNvGrpSpPr/>
          <p:nvPr/>
        </p:nvGrpSpPr>
        <p:grpSpPr>
          <a:xfrm>
            <a:off x="1134590" y="879867"/>
            <a:ext cx="2907839" cy="2167889"/>
            <a:chOff x="2954055" y="963843"/>
            <a:chExt cx="2907839" cy="2167889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F6EDF9EC-65B0-4E59-9C04-AD70C8A2D434}"/>
                </a:ext>
              </a:extLst>
            </p:cNvPr>
            <p:cNvGrpSpPr/>
            <p:nvPr/>
          </p:nvGrpSpPr>
          <p:grpSpPr>
            <a:xfrm>
              <a:off x="3100917" y="963843"/>
              <a:ext cx="2614050" cy="2167889"/>
              <a:chOff x="1726809" y="1257821"/>
              <a:chExt cx="3439550" cy="2802888"/>
            </a:xfrm>
          </p:grpSpPr>
          <p:sp>
            <p:nvSpPr>
              <p:cNvPr id="5" name="Retângulo Arredondado 1">
                <a:extLst>
                  <a:ext uri="{FF2B5EF4-FFF2-40B4-BE49-F238E27FC236}">
                    <a16:creationId xmlns:a16="http://schemas.microsoft.com/office/drawing/2014/main" id="{5C20A3BC-8903-4364-A8BB-54154445E59A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9FC2F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1C20AC30-9499-47B1-A7AA-452422FD85C4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9FC2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200"/>
                  <a:t>1</a:t>
                </a:r>
              </a:p>
            </p:txBody>
          </p:sp>
        </p:grp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48B4586-4CC9-4CE7-97B6-099474A43847}"/>
                </a:ext>
              </a:extLst>
            </p:cNvPr>
            <p:cNvSpPr txBox="1"/>
            <p:nvPr/>
          </p:nvSpPr>
          <p:spPr>
            <a:xfrm>
              <a:off x="2954055" y="2065235"/>
              <a:ext cx="29078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Evolução da AI no Mercado Financeiro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38AB6E5-98D8-4BB4-827B-993154CFD294}"/>
              </a:ext>
            </a:extLst>
          </p:cNvPr>
          <p:cNvGrpSpPr/>
          <p:nvPr/>
        </p:nvGrpSpPr>
        <p:grpSpPr>
          <a:xfrm>
            <a:off x="4634822" y="879866"/>
            <a:ext cx="2907839" cy="2167889"/>
            <a:chOff x="6510054" y="963842"/>
            <a:chExt cx="2907839" cy="2167889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07BA6039-7EB8-4607-BEDD-1CD31F5F0B08}"/>
                </a:ext>
              </a:extLst>
            </p:cNvPr>
            <p:cNvGrpSpPr/>
            <p:nvPr/>
          </p:nvGrpSpPr>
          <p:grpSpPr>
            <a:xfrm>
              <a:off x="6656916" y="963842"/>
              <a:ext cx="2614050" cy="2167889"/>
              <a:chOff x="1726809" y="1257821"/>
              <a:chExt cx="3439550" cy="2802888"/>
            </a:xfrm>
          </p:grpSpPr>
          <p:sp>
            <p:nvSpPr>
              <p:cNvPr id="8" name="Retângulo Arredondado 1">
                <a:extLst>
                  <a:ext uri="{FF2B5EF4-FFF2-40B4-BE49-F238E27FC236}">
                    <a16:creationId xmlns:a16="http://schemas.microsoft.com/office/drawing/2014/main" id="{73E5ECCD-B564-4E76-BC2A-678645CA1D36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5596F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22ECA885-AEC7-4E15-B9ED-445A36402B61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5596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2</a:t>
                </a:r>
                <a:endParaRPr lang="pt-BR" sz="3200"/>
              </a:p>
            </p:txBody>
          </p:sp>
        </p:grp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EA535EB-D09D-4665-A36A-8737DE8CAC58}"/>
                </a:ext>
              </a:extLst>
            </p:cNvPr>
            <p:cNvSpPr txBox="1"/>
            <p:nvPr/>
          </p:nvSpPr>
          <p:spPr>
            <a:xfrm>
              <a:off x="6510054" y="2046572"/>
              <a:ext cx="29078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O que são os fundos quantitativos?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5927ED8-CCC5-46EB-96FF-F3131F5C83CD}"/>
              </a:ext>
            </a:extLst>
          </p:cNvPr>
          <p:cNvGrpSpPr/>
          <p:nvPr/>
        </p:nvGrpSpPr>
        <p:grpSpPr>
          <a:xfrm>
            <a:off x="8281915" y="840858"/>
            <a:ext cx="2614050" cy="2167889"/>
            <a:chOff x="10101380" y="924834"/>
            <a:chExt cx="2614050" cy="2167889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7C3327A2-9F8F-4BF4-BAA2-7DE44B068F78}"/>
                </a:ext>
              </a:extLst>
            </p:cNvPr>
            <p:cNvGrpSpPr/>
            <p:nvPr/>
          </p:nvGrpSpPr>
          <p:grpSpPr>
            <a:xfrm>
              <a:off x="10101380" y="924834"/>
              <a:ext cx="2614050" cy="2167889"/>
              <a:chOff x="1726809" y="1257821"/>
              <a:chExt cx="3439550" cy="2802888"/>
            </a:xfrm>
          </p:grpSpPr>
          <p:sp>
            <p:nvSpPr>
              <p:cNvPr id="11" name="Retângulo Arredondado 1">
                <a:extLst>
                  <a:ext uri="{FF2B5EF4-FFF2-40B4-BE49-F238E27FC236}">
                    <a16:creationId xmlns:a16="http://schemas.microsoft.com/office/drawing/2014/main" id="{4FCF5E6B-28A8-46AB-8BA4-382031EAA5E9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5A88C6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E06DF72A-18A5-4721-95BF-56B4840ED357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5A88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3</a:t>
                </a:r>
                <a:endParaRPr lang="pt-BR" sz="3200"/>
              </a:p>
            </p:txBody>
          </p:sp>
        </p:grp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0827C448-A077-4C5E-B3A5-707B5765FA3F}"/>
                </a:ext>
              </a:extLst>
            </p:cNvPr>
            <p:cNvSpPr txBox="1"/>
            <p:nvPr/>
          </p:nvSpPr>
          <p:spPr>
            <a:xfrm>
              <a:off x="10108638" y="2027974"/>
              <a:ext cx="2581882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Fundos Quantitativos x Fundos Tradicionais</a:t>
              </a:r>
            </a:p>
          </p:txBody>
        </p:sp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82C40E01-3E5B-4E72-8CFF-B3D950DBC31B}"/>
              </a:ext>
            </a:extLst>
          </p:cNvPr>
          <p:cNvSpPr/>
          <p:nvPr/>
        </p:nvSpPr>
        <p:spPr>
          <a:xfrm>
            <a:off x="-979714" y="186612"/>
            <a:ext cx="793102" cy="485192"/>
          </a:xfrm>
          <a:prstGeom prst="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4DF8B22-94DE-4D4E-AD27-166A41123B4A}"/>
              </a:ext>
            </a:extLst>
          </p:cNvPr>
          <p:cNvSpPr/>
          <p:nvPr/>
        </p:nvSpPr>
        <p:spPr>
          <a:xfrm>
            <a:off x="-976604" y="759512"/>
            <a:ext cx="793102" cy="485192"/>
          </a:xfrm>
          <a:prstGeom prst="rect">
            <a:avLst/>
          </a:prstGeom>
          <a:solidFill>
            <a:srgbClr val="55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7497312-5601-4A36-B44C-30D2EAF036E2}"/>
              </a:ext>
            </a:extLst>
          </p:cNvPr>
          <p:cNvSpPr/>
          <p:nvPr/>
        </p:nvSpPr>
        <p:spPr>
          <a:xfrm>
            <a:off x="-976604" y="1332412"/>
            <a:ext cx="793102" cy="485192"/>
          </a:xfrm>
          <a:prstGeom prst="rect">
            <a:avLst/>
          </a:prstGeom>
          <a:solidFill>
            <a:srgbClr val="5A8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0F9D31A-DEB0-48BE-BEEE-BDA48959CAC0}"/>
              </a:ext>
            </a:extLst>
          </p:cNvPr>
          <p:cNvSpPr/>
          <p:nvPr/>
        </p:nvSpPr>
        <p:spPr>
          <a:xfrm>
            <a:off x="-973494" y="2567786"/>
            <a:ext cx="793102" cy="485192"/>
          </a:xfrm>
          <a:prstGeom prst="rect">
            <a:avLst/>
          </a:prstGeom>
          <a:solidFill>
            <a:srgbClr val="29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244BF64-8B01-4287-9B2B-69AB2A25F8E0}"/>
              </a:ext>
            </a:extLst>
          </p:cNvPr>
          <p:cNvSpPr/>
          <p:nvPr/>
        </p:nvSpPr>
        <p:spPr>
          <a:xfrm>
            <a:off x="-982825" y="3140686"/>
            <a:ext cx="793102" cy="485192"/>
          </a:xfrm>
          <a:prstGeom prst="rect">
            <a:avLst/>
          </a:prstGeom>
          <a:solidFill>
            <a:srgbClr val="4B5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2F4D8E0B-CE63-4167-A0A8-0867B3602DFF}"/>
              </a:ext>
            </a:extLst>
          </p:cNvPr>
          <p:cNvGrpSpPr/>
          <p:nvPr/>
        </p:nvGrpSpPr>
        <p:grpSpPr>
          <a:xfrm>
            <a:off x="1141848" y="3654166"/>
            <a:ext cx="2907839" cy="2167889"/>
            <a:chOff x="2954055" y="963843"/>
            <a:chExt cx="2907839" cy="2167889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9CA2DA9-E594-4E3D-9DA4-CB1E1AA7A374}"/>
                </a:ext>
              </a:extLst>
            </p:cNvPr>
            <p:cNvGrpSpPr/>
            <p:nvPr/>
          </p:nvGrpSpPr>
          <p:grpSpPr>
            <a:xfrm>
              <a:off x="3100917" y="963843"/>
              <a:ext cx="2614050" cy="2167889"/>
              <a:chOff x="1726809" y="1257821"/>
              <a:chExt cx="3439550" cy="2802888"/>
            </a:xfrm>
          </p:grpSpPr>
          <p:sp>
            <p:nvSpPr>
              <p:cNvPr id="33" name="Retângulo Arredondado 1">
                <a:extLst>
                  <a:ext uri="{FF2B5EF4-FFF2-40B4-BE49-F238E27FC236}">
                    <a16:creationId xmlns:a16="http://schemas.microsoft.com/office/drawing/2014/main" id="{0E1F690B-8EA9-42A4-95E0-1212A3C2C111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3C6DAE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CA5584AB-8589-4DA4-A042-39FA72306F1E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3C6D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200"/>
                  <a:t>4</a:t>
                </a:r>
              </a:p>
            </p:txBody>
          </p:sp>
        </p:grp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BB4C1DF0-D5A1-4345-924C-CB61ACD5597F}"/>
                </a:ext>
              </a:extLst>
            </p:cNvPr>
            <p:cNvSpPr txBox="1"/>
            <p:nvPr/>
          </p:nvSpPr>
          <p:spPr>
            <a:xfrm>
              <a:off x="2954055" y="2093228"/>
              <a:ext cx="290783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E para os investidores?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56592150-DBEE-41E2-9E88-356EA9776F14}"/>
              </a:ext>
            </a:extLst>
          </p:cNvPr>
          <p:cNvGrpSpPr/>
          <p:nvPr/>
        </p:nvGrpSpPr>
        <p:grpSpPr>
          <a:xfrm>
            <a:off x="4642081" y="3654165"/>
            <a:ext cx="2907839" cy="2167889"/>
            <a:chOff x="6510054" y="963842"/>
            <a:chExt cx="2907839" cy="2167889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96EFAE21-816C-4285-A8E2-B9D0DBB48356}"/>
                </a:ext>
              </a:extLst>
            </p:cNvPr>
            <p:cNvGrpSpPr/>
            <p:nvPr/>
          </p:nvGrpSpPr>
          <p:grpSpPr>
            <a:xfrm>
              <a:off x="6656916" y="963842"/>
              <a:ext cx="2614050" cy="2167889"/>
              <a:chOff x="1726809" y="1257821"/>
              <a:chExt cx="3439550" cy="2802888"/>
            </a:xfrm>
          </p:grpSpPr>
          <p:sp>
            <p:nvSpPr>
              <p:cNvPr id="38" name="Retângulo Arredondado 1">
                <a:extLst>
                  <a:ext uri="{FF2B5EF4-FFF2-40B4-BE49-F238E27FC236}">
                    <a16:creationId xmlns:a16="http://schemas.microsoft.com/office/drawing/2014/main" id="{676B474B-6E6A-4F11-B155-3E645622832B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294975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3EA9947B-5145-42D9-8F95-6EE6701ABAA1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2949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5</a:t>
                </a:r>
                <a:endParaRPr lang="pt-BR" sz="3200"/>
              </a:p>
            </p:txBody>
          </p:sp>
        </p:grp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99353F1-580A-4FA0-95A6-6DE15762F1BF}"/>
                </a:ext>
              </a:extLst>
            </p:cNvPr>
            <p:cNvSpPr txBox="1"/>
            <p:nvPr/>
          </p:nvSpPr>
          <p:spPr>
            <a:xfrm>
              <a:off x="6510054" y="2102558"/>
              <a:ext cx="290783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/>
                  <a:cs typeface="Segoe UI"/>
                </a:rPr>
                <a:t>Tipos de Algoritmos</a:t>
              </a:r>
              <a:endParaRPr lang="pt-BR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8E84AB22-0496-4670-81FE-8332FD70FB47}"/>
              </a:ext>
            </a:extLst>
          </p:cNvPr>
          <p:cNvGrpSpPr/>
          <p:nvPr/>
        </p:nvGrpSpPr>
        <p:grpSpPr>
          <a:xfrm>
            <a:off x="8142313" y="3615157"/>
            <a:ext cx="2907839" cy="2167889"/>
            <a:chOff x="9954520" y="924834"/>
            <a:chExt cx="2907839" cy="2167889"/>
          </a:xfrm>
        </p:grpSpPr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28AF1D03-79BF-4FD5-AA83-BC414E523231}"/>
                </a:ext>
              </a:extLst>
            </p:cNvPr>
            <p:cNvGrpSpPr/>
            <p:nvPr/>
          </p:nvGrpSpPr>
          <p:grpSpPr>
            <a:xfrm>
              <a:off x="10101380" y="924834"/>
              <a:ext cx="2614050" cy="2167889"/>
              <a:chOff x="1726809" y="1257821"/>
              <a:chExt cx="3439550" cy="2802888"/>
            </a:xfrm>
          </p:grpSpPr>
          <p:sp>
            <p:nvSpPr>
              <p:cNvPr id="43" name="Retângulo Arredondado 1">
                <a:extLst>
                  <a:ext uri="{FF2B5EF4-FFF2-40B4-BE49-F238E27FC236}">
                    <a16:creationId xmlns:a16="http://schemas.microsoft.com/office/drawing/2014/main" id="{AA6A4975-236C-4197-9AEE-E7D71C482DBD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4B5B73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0392ADBA-14F5-4471-9B39-879239019271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4B5B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6</a:t>
                </a:r>
                <a:endParaRPr lang="pt-BR" sz="3200"/>
              </a:p>
            </p:txBody>
          </p:sp>
        </p:grp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67A8BF8C-02F1-4383-946E-3865DCF2F84F}"/>
                </a:ext>
              </a:extLst>
            </p:cNvPr>
            <p:cNvSpPr txBox="1"/>
            <p:nvPr/>
          </p:nvSpPr>
          <p:spPr>
            <a:xfrm>
              <a:off x="9954520" y="2082214"/>
              <a:ext cx="29078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/>
                  <a:cs typeface="Segoe UI"/>
                </a:rPr>
                <a:t>O que esperar </a:t>
              </a:r>
            </a:p>
            <a:p>
              <a:pPr algn="ctr"/>
              <a:r>
                <a:rPr lang="pt-BR">
                  <a:latin typeface="Segoe UI"/>
                  <a:cs typeface="Segoe UI"/>
                </a:rPr>
                <a:t>do futuro?</a:t>
              </a:r>
              <a:endParaRPr lang="pt-BR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Retângulo: Cantos Arredondados 21">
            <a:extLst>
              <a:ext uri="{FF2B5EF4-FFF2-40B4-BE49-F238E27FC236}">
                <a16:creationId xmlns:a16="http://schemas.microsoft.com/office/drawing/2014/main" id="{40EC5D99-E8D0-43DE-8E53-88FCE24F7857}"/>
              </a:ext>
            </a:extLst>
          </p:cNvPr>
          <p:cNvSpPr/>
          <p:nvPr/>
        </p:nvSpPr>
        <p:spPr>
          <a:xfrm rot="16200000">
            <a:off x="-668401" y="-76151"/>
            <a:ext cx="2040173" cy="152306"/>
          </a:xfrm>
          <a:prstGeom prst="round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10">
            <a:extLst>
              <a:ext uri="{FF2B5EF4-FFF2-40B4-BE49-F238E27FC236}">
                <a16:creationId xmlns:a16="http://schemas.microsoft.com/office/drawing/2014/main" id="{38DC159E-EDF1-489E-9701-F544C5E926D2}"/>
              </a:ext>
            </a:extLst>
          </p:cNvPr>
          <p:cNvSpPr txBox="1"/>
          <p:nvPr/>
        </p:nvSpPr>
        <p:spPr>
          <a:xfrm>
            <a:off x="518133" y="196032"/>
            <a:ext cx="501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  <a:endParaRPr lang="pt-BR" sz="4000" b="1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230BFCFD-9A6A-47CB-8FAE-AEC3593B7AA2}"/>
              </a:ext>
            </a:extLst>
          </p:cNvPr>
          <p:cNvSpPr/>
          <p:nvPr/>
        </p:nvSpPr>
        <p:spPr>
          <a:xfrm>
            <a:off x="-973494" y="1951342"/>
            <a:ext cx="793102" cy="485192"/>
          </a:xfrm>
          <a:prstGeom prst="rect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6702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81955CF-CB24-DF37-1312-7AF986EAFCD8}"/>
              </a:ext>
            </a:extLst>
          </p:cNvPr>
          <p:cNvSpPr/>
          <p:nvPr/>
        </p:nvSpPr>
        <p:spPr>
          <a:xfrm>
            <a:off x="-1489731" y="6215062"/>
            <a:ext cx="15773400" cy="9527"/>
          </a:xfrm>
          <a:prstGeom prst="rect">
            <a:avLst/>
          </a:prstGeom>
          <a:solidFill>
            <a:srgbClr val="737373"/>
          </a:solidFill>
        </p:spPr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A46D21A7-EE8B-D49F-0741-F4EE4B68F59E}"/>
              </a:ext>
            </a:extLst>
          </p:cNvPr>
          <p:cNvSpPr/>
          <p:nvPr/>
        </p:nvSpPr>
        <p:spPr>
          <a:xfrm>
            <a:off x="339574" y="6165881"/>
            <a:ext cx="1584476" cy="116406"/>
          </a:xfrm>
          <a:prstGeom prst="rect">
            <a:avLst/>
          </a:prstGeom>
          <a:solidFill>
            <a:srgbClr val="9FC2F4"/>
          </a:solidFill>
        </p:spPr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7AF08CD1-7D5E-6C42-D5A7-42BE60C11640}"/>
              </a:ext>
            </a:extLst>
          </p:cNvPr>
          <p:cNvSpPr/>
          <p:nvPr/>
        </p:nvSpPr>
        <p:spPr>
          <a:xfrm>
            <a:off x="2311249" y="6165881"/>
            <a:ext cx="1584476" cy="116406"/>
          </a:xfrm>
          <a:prstGeom prst="rect">
            <a:avLst/>
          </a:prstGeom>
          <a:solidFill>
            <a:srgbClr val="5596F2"/>
          </a:solidFill>
        </p:spPr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EA452AD9-B927-77B0-0348-598413D1E5C9}"/>
              </a:ext>
            </a:extLst>
          </p:cNvPr>
          <p:cNvSpPr/>
          <p:nvPr/>
        </p:nvSpPr>
        <p:spPr>
          <a:xfrm>
            <a:off x="4282924" y="6165881"/>
            <a:ext cx="1584476" cy="116406"/>
          </a:xfrm>
          <a:prstGeom prst="rect">
            <a:avLst/>
          </a:prstGeom>
          <a:solidFill>
            <a:srgbClr val="5A88C6"/>
          </a:solidFill>
        </p:spPr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081E0796-A821-B870-4D8E-11EFE6FA44F0}"/>
              </a:ext>
            </a:extLst>
          </p:cNvPr>
          <p:cNvSpPr/>
          <p:nvPr/>
        </p:nvSpPr>
        <p:spPr>
          <a:xfrm>
            <a:off x="6254599" y="6165881"/>
            <a:ext cx="1584476" cy="116406"/>
          </a:xfrm>
          <a:prstGeom prst="rect">
            <a:avLst/>
          </a:prstGeom>
          <a:solidFill>
            <a:srgbClr val="3C6DAE"/>
          </a:solidFill>
        </p:spPr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C9733411-C22E-EF7D-D5CD-7DD8697328E6}"/>
              </a:ext>
            </a:extLst>
          </p:cNvPr>
          <p:cNvSpPr/>
          <p:nvPr/>
        </p:nvSpPr>
        <p:spPr>
          <a:xfrm>
            <a:off x="8226274" y="6165881"/>
            <a:ext cx="1584476" cy="116406"/>
          </a:xfrm>
          <a:prstGeom prst="rect">
            <a:avLst/>
          </a:prstGeom>
          <a:solidFill>
            <a:srgbClr val="294975"/>
          </a:solidFill>
        </p:spPr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2DB4C39C-4478-02B2-D5FC-C48892378C8D}"/>
              </a:ext>
            </a:extLst>
          </p:cNvPr>
          <p:cNvSpPr/>
          <p:nvPr/>
        </p:nvSpPr>
        <p:spPr>
          <a:xfrm>
            <a:off x="10197949" y="6165881"/>
            <a:ext cx="1584476" cy="116406"/>
          </a:xfrm>
          <a:prstGeom prst="rect">
            <a:avLst/>
          </a:prstGeom>
          <a:solidFill>
            <a:srgbClr val="4B5B73"/>
          </a:solidFill>
        </p:spPr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E43CB6-E2A6-BC66-E864-51446CC4E8E2}"/>
              </a:ext>
            </a:extLst>
          </p:cNvPr>
          <p:cNvSpPr txBox="1"/>
          <p:nvPr/>
        </p:nvSpPr>
        <p:spPr>
          <a:xfrm>
            <a:off x="-31321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EVOLUÇÃO DA AI</a:t>
            </a:r>
            <a:endParaRPr lang="pt-BR" sz="1400" b="1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AA00FD-D811-9040-ADAF-7C5D8A0522B8}"/>
              </a:ext>
            </a:extLst>
          </p:cNvPr>
          <p:cNvSpPr txBox="1"/>
          <p:nvPr/>
        </p:nvSpPr>
        <p:spPr>
          <a:xfrm>
            <a:off x="361109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QUANT X TRADICIONAL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2969EDC-77F9-B4F6-81D7-95FFC6C66D55}"/>
              </a:ext>
            </a:extLst>
          </p:cNvPr>
          <p:cNvSpPr txBox="1"/>
          <p:nvPr/>
        </p:nvSpPr>
        <p:spPr>
          <a:xfrm>
            <a:off x="561134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INVESTIDORES</a:t>
            </a:r>
            <a:endParaRPr lang="pt-BR" sz="1400" b="1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EC11BBA-19EB-10BF-8E32-986D825748C6}"/>
              </a:ext>
            </a:extLst>
          </p:cNvPr>
          <p:cNvSpPr txBox="1"/>
          <p:nvPr/>
        </p:nvSpPr>
        <p:spPr>
          <a:xfrm>
            <a:off x="75449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ALGORITMOS</a:t>
            </a:r>
            <a:endParaRPr lang="en-US" sz="140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81891B-C02A-BDCC-7674-551BACA4F435}"/>
              </a:ext>
            </a:extLst>
          </p:cNvPr>
          <p:cNvSpPr txBox="1"/>
          <p:nvPr/>
        </p:nvSpPr>
        <p:spPr>
          <a:xfrm>
            <a:off x="950706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FUTURO</a:t>
            </a:r>
            <a:endParaRPr lang="en-US"/>
          </a:p>
        </p:txBody>
      </p:sp>
      <p:sp>
        <p:nvSpPr>
          <p:cNvPr id="19" name="Retângulo: Cantos Arredondados 21">
            <a:extLst>
              <a:ext uri="{FF2B5EF4-FFF2-40B4-BE49-F238E27FC236}">
                <a16:creationId xmlns:a16="http://schemas.microsoft.com/office/drawing/2014/main" id="{D6F25670-4A3E-7747-A0A3-D050A4CEE7BD}"/>
              </a:ext>
            </a:extLst>
          </p:cNvPr>
          <p:cNvSpPr/>
          <p:nvPr/>
        </p:nvSpPr>
        <p:spPr>
          <a:xfrm rot="16200000">
            <a:off x="-668401" y="-76151"/>
            <a:ext cx="2040173" cy="152306"/>
          </a:xfrm>
          <a:prstGeom prst="round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0">
            <a:extLst>
              <a:ext uri="{FF2B5EF4-FFF2-40B4-BE49-F238E27FC236}">
                <a16:creationId xmlns:a16="http://schemas.microsoft.com/office/drawing/2014/main" id="{B8572341-2074-2C1B-30D7-7693ACCDC581}"/>
              </a:ext>
            </a:extLst>
          </p:cNvPr>
          <p:cNvSpPr txBox="1"/>
          <p:nvPr/>
        </p:nvSpPr>
        <p:spPr>
          <a:xfrm>
            <a:off x="518132" y="196032"/>
            <a:ext cx="108610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b="1">
                <a:latin typeface="Segoe UI"/>
                <a:cs typeface="Segoe UI"/>
              </a:rPr>
              <a:t>O que esperar do futuro?</a:t>
            </a:r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E05C97C-1A2C-C8F4-AEC2-D76A87185A5A}"/>
              </a:ext>
            </a:extLst>
          </p:cNvPr>
          <p:cNvSpPr/>
          <p:nvPr/>
        </p:nvSpPr>
        <p:spPr>
          <a:xfrm>
            <a:off x="-979714" y="186612"/>
            <a:ext cx="793102" cy="485192"/>
          </a:xfrm>
          <a:prstGeom prst="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891561B-E3D0-01A2-E1B0-87C30D924089}"/>
              </a:ext>
            </a:extLst>
          </p:cNvPr>
          <p:cNvSpPr/>
          <p:nvPr/>
        </p:nvSpPr>
        <p:spPr>
          <a:xfrm>
            <a:off x="-976604" y="759512"/>
            <a:ext cx="793102" cy="485192"/>
          </a:xfrm>
          <a:prstGeom prst="rect">
            <a:avLst/>
          </a:prstGeom>
          <a:solidFill>
            <a:srgbClr val="55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B84DE29-AE1B-AD45-E95A-850A0BA8C265}"/>
              </a:ext>
            </a:extLst>
          </p:cNvPr>
          <p:cNvSpPr/>
          <p:nvPr/>
        </p:nvSpPr>
        <p:spPr>
          <a:xfrm>
            <a:off x="-976604" y="1332412"/>
            <a:ext cx="793102" cy="485192"/>
          </a:xfrm>
          <a:prstGeom prst="rect">
            <a:avLst/>
          </a:prstGeom>
          <a:solidFill>
            <a:srgbClr val="5A8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1CA7829-1062-E820-DC7A-C22A76D22A0A}"/>
              </a:ext>
            </a:extLst>
          </p:cNvPr>
          <p:cNvSpPr/>
          <p:nvPr/>
        </p:nvSpPr>
        <p:spPr>
          <a:xfrm>
            <a:off x="-973494" y="2567786"/>
            <a:ext cx="793102" cy="485192"/>
          </a:xfrm>
          <a:prstGeom prst="rect">
            <a:avLst/>
          </a:prstGeom>
          <a:solidFill>
            <a:srgbClr val="29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DB35565-BC2B-4D5D-DDC9-A50E02F7209D}"/>
              </a:ext>
            </a:extLst>
          </p:cNvPr>
          <p:cNvSpPr/>
          <p:nvPr/>
        </p:nvSpPr>
        <p:spPr>
          <a:xfrm>
            <a:off x="-982825" y="3140686"/>
            <a:ext cx="793102" cy="485192"/>
          </a:xfrm>
          <a:prstGeom prst="rect">
            <a:avLst/>
          </a:prstGeom>
          <a:solidFill>
            <a:srgbClr val="4B5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764C5E9-8AB2-04E1-51B1-D7373C9BB24E}"/>
              </a:ext>
            </a:extLst>
          </p:cNvPr>
          <p:cNvSpPr/>
          <p:nvPr/>
        </p:nvSpPr>
        <p:spPr>
          <a:xfrm>
            <a:off x="-973494" y="1951342"/>
            <a:ext cx="793102" cy="485192"/>
          </a:xfrm>
          <a:prstGeom prst="rect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91C39A-81A0-EC09-0972-56B5A2BFF8DC}"/>
              </a:ext>
            </a:extLst>
          </p:cNvPr>
          <p:cNvSpPr txBox="1"/>
          <p:nvPr/>
        </p:nvSpPr>
        <p:spPr>
          <a:xfrm>
            <a:off x="16394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FUNDOS QUANTITATIVO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1AC38F73-3F76-FF8B-765F-F55F67C1D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16" y="1852354"/>
            <a:ext cx="6840744" cy="357023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E6161CDE-55FA-E334-B45B-9F8DDF051D29}"/>
              </a:ext>
            </a:extLst>
          </p:cNvPr>
          <p:cNvSpPr txBox="1"/>
          <p:nvPr/>
        </p:nvSpPr>
        <p:spPr>
          <a:xfrm>
            <a:off x="594444" y="855724"/>
            <a:ext cx="1077421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1600">
                <a:latin typeface="Century Gothic"/>
                <a:ea typeface="+mn-lt"/>
                <a:cs typeface="+mn-lt"/>
              </a:rPr>
              <a:t>A tendência é um crescimento significativo dos fundos quantitativos, acompanhando o desenvolvimento rápido da tecnologia. Os algoritmos ficarão cada vez mais complexos e preparados para lidar com diferentes tipos de adversidades.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6588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B0B0865-5B65-DD3E-7CC7-7AC8F0728EA9}"/>
              </a:ext>
            </a:extLst>
          </p:cNvPr>
          <p:cNvSpPr txBox="1"/>
          <p:nvPr/>
        </p:nvSpPr>
        <p:spPr>
          <a:xfrm>
            <a:off x="1001936" y="1429214"/>
            <a:ext cx="10185915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ea typeface="+mn-lt"/>
                <a:cs typeface="+mn-lt"/>
                <a:hlinkClick r:id="rId2"/>
              </a:rPr>
              <a:t>https://gscap.com.br/o-que-e-um-fundo-quantitativo/</a:t>
            </a:r>
            <a:endParaRPr lang="pt-B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dirty="0">
                <a:ea typeface="+mn-lt"/>
                <a:cs typeface="+mn-lt"/>
                <a:hlinkClick r:id="rId3"/>
              </a:rPr>
              <a:t>https://valor.globo.com/financas/coluna/a-evolucao-dos-fundos-quantitativos-no-brasil.ghtml</a:t>
            </a:r>
            <a:endParaRPr lang="pt-B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dirty="0">
                <a:ea typeface="+mn-lt"/>
                <a:cs typeface="+mn-lt"/>
                <a:hlinkClick r:id="rId4"/>
              </a:rPr>
              <a:t>https://conteudos.xpi.com.br/fundos-de-investimento/relatorios/uma-transformacao-tecnologica-a-seu-favor-indo-a-fundo-no-outliers-com-a-kadima-asset/#:~:text=Foi%20em%202007%2C%20quando%20ainda,gest%C3%A3o%20puramente%20realizada%20por%20algoritmos</a:t>
            </a:r>
          </a:p>
          <a:p>
            <a:pPr marL="285750" indent="-285750">
              <a:buFont typeface="Arial"/>
              <a:buChar char="•"/>
            </a:pPr>
            <a:r>
              <a:rPr lang="pt-BR" dirty="0">
                <a:ea typeface="+mn-lt"/>
                <a:cs typeface="+mn-lt"/>
                <a:hlinkClick r:id="rId5"/>
              </a:rPr>
              <a:t>https://conteudos.xpi.com.br/aprenda-a-investir/relatorios/leda-braga-a-rainha-dos-fundosquantitativos-que-conquistou-wall-street/</a:t>
            </a:r>
            <a:endParaRPr lang="pt-B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dirty="0">
                <a:ea typeface="+mn-lt"/>
                <a:cs typeface="+mn-lt"/>
                <a:hlinkClick r:id="rId6"/>
              </a:rPr>
              <a:t>https://youtu.be/IxBEKsxlQh4</a:t>
            </a:r>
            <a:endParaRPr lang="pt-B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dirty="0">
                <a:ea typeface="+mn-lt"/>
                <a:cs typeface="+mn-lt"/>
                <a:hlinkClick r:id="rId7"/>
              </a:rPr>
              <a:t>https://www.suno.com.br/artigos/hft-high-frequency-trading/</a:t>
            </a:r>
            <a:endParaRPr lang="pt-B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dirty="0">
                <a:ea typeface="+mn-lt"/>
                <a:cs typeface="+mn-lt"/>
                <a:hlinkClick r:id="rId8"/>
              </a:rPr>
              <a:t>https://www.researchgate.net/publication/220515646_Textual_analysis_of_stock_market_prediction_using_breaking_financial_news_The_AZFin_text_system</a:t>
            </a:r>
          </a:p>
          <a:p>
            <a:pPr marL="285750" indent="-285750">
              <a:buFont typeface="Arial"/>
              <a:buChar char="•"/>
            </a:pPr>
            <a:r>
              <a:rPr lang="pt-BR" dirty="0">
                <a:ea typeface="+mn-lt"/>
                <a:cs typeface="+mn-lt"/>
                <a:hlinkClick r:id="rId9"/>
              </a:rPr>
              <a:t>https://blog.pandhora.com/category/fundos-quantitativos/</a:t>
            </a:r>
            <a:endParaRPr lang="pt-B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dirty="0">
                <a:ea typeface="+mn-lt"/>
                <a:cs typeface="+mn-lt"/>
                <a:hlinkClick r:id="rId10"/>
              </a:rPr>
              <a:t>https://corporatefinanceinstitute.com/resources/wealth-management/quant-fund/</a:t>
            </a:r>
            <a:endParaRPr lang="pt-B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pt-BR" dirty="0">
              <a:cs typeface="Calibri"/>
            </a:endParaRPr>
          </a:p>
        </p:txBody>
      </p:sp>
      <p:sp>
        <p:nvSpPr>
          <p:cNvPr id="3" name="CaixaDeTexto 10">
            <a:extLst>
              <a:ext uri="{FF2B5EF4-FFF2-40B4-BE49-F238E27FC236}">
                <a16:creationId xmlns:a16="http://schemas.microsoft.com/office/drawing/2014/main" id="{2CDBDFB8-F228-0352-0195-7AA2301BB085}"/>
              </a:ext>
            </a:extLst>
          </p:cNvPr>
          <p:cNvSpPr txBox="1"/>
          <p:nvPr/>
        </p:nvSpPr>
        <p:spPr>
          <a:xfrm>
            <a:off x="518133" y="196032"/>
            <a:ext cx="501235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b="1" dirty="0">
                <a:latin typeface="Segoe UI"/>
                <a:cs typeface="Segoe UI"/>
              </a:rPr>
              <a:t>Referências</a:t>
            </a:r>
            <a:endParaRPr lang="pt-BR" dirty="0"/>
          </a:p>
        </p:txBody>
      </p:sp>
      <p:sp>
        <p:nvSpPr>
          <p:cNvPr id="6" name="Retângulo: Cantos Arredondados 21">
            <a:extLst>
              <a:ext uri="{FF2B5EF4-FFF2-40B4-BE49-F238E27FC236}">
                <a16:creationId xmlns:a16="http://schemas.microsoft.com/office/drawing/2014/main" id="{F45A3FFA-2C8A-E62D-B109-B9F13C0ED2E3}"/>
              </a:ext>
            </a:extLst>
          </p:cNvPr>
          <p:cNvSpPr/>
          <p:nvPr/>
        </p:nvSpPr>
        <p:spPr>
          <a:xfrm rot="16200000">
            <a:off x="-668401" y="-76151"/>
            <a:ext cx="2040173" cy="152306"/>
          </a:xfrm>
          <a:prstGeom prst="round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809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Agrupar 26">
            <a:extLst>
              <a:ext uri="{FF2B5EF4-FFF2-40B4-BE49-F238E27FC236}">
                <a16:creationId xmlns:a16="http://schemas.microsoft.com/office/drawing/2014/main" id="{37F625EE-DEF3-463B-9A04-BC5EAEE2051F}"/>
              </a:ext>
            </a:extLst>
          </p:cNvPr>
          <p:cNvGrpSpPr/>
          <p:nvPr/>
        </p:nvGrpSpPr>
        <p:grpSpPr>
          <a:xfrm>
            <a:off x="1134590" y="879867"/>
            <a:ext cx="2907839" cy="2167889"/>
            <a:chOff x="2954055" y="963843"/>
            <a:chExt cx="2907839" cy="2167889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F6EDF9EC-65B0-4E59-9C04-AD70C8A2D434}"/>
                </a:ext>
              </a:extLst>
            </p:cNvPr>
            <p:cNvGrpSpPr/>
            <p:nvPr/>
          </p:nvGrpSpPr>
          <p:grpSpPr>
            <a:xfrm>
              <a:off x="3100917" y="963843"/>
              <a:ext cx="2614050" cy="2167889"/>
              <a:chOff x="1726809" y="1257821"/>
              <a:chExt cx="3439550" cy="2802888"/>
            </a:xfrm>
          </p:grpSpPr>
          <p:sp>
            <p:nvSpPr>
              <p:cNvPr id="5" name="Retângulo Arredondado 1">
                <a:extLst>
                  <a:ext uri="{FF2B5EF4-FFF2-40B4-BE49-F238E27FC236}">
                    <a16:creationId xmlns:a16="http://schemas.microsoft.com/office/drawing/2014/main" id="{5C20A3BC-8903-4364-A8BB-54154445E59A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9FC2F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1C20AC30-9499-47B1-A7AA-452422FD85C4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9FC2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200"/>
                  <a:t>1</a:t>
                </a:r>
              </a:p>
            </p:txBody>
          </p:sp>
        </p:grp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48B4586-4CC9-4CE7-97B6-099474A43847}"/>
                </a:ext>
              </a:extLst>
            </p:cNvPr>
            <p:cNvSpPr txBox="1"/>
            <p:nvPr/>
          </p:nvSpPr>
          <p:spPr>
            <a:xfrm>
              <a:off x="2954055" y="2065235"/>
              <a:ext cx="29078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Evolução da AI no Mercado Financeiro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38AB6E5-98D8-4BB4-827B-993154CFD294}"/>
              </a:ext>
            </a:extLst>
          </p:cNvPr>
          <p:cNvGrpSpPr/>
          <p:nvPr/>
        </p:nvGrpSpPr>
        <p:grpSpPr>
          <a:xfrm>
            <a:off x="4634822" y="879866"/>
            <a:ext cx="2907839" cy="2167889"/>
            <a:chOff x="6510054" y="963842"/>
            <a:chExt cx="2907839" cy="2167889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07BA6039-7EB8-4607-BEDD-1CD31F5F0B08}"/>
                </a:ext>
              </a:extLst>
            </p:cNvPr>
            <p:cNvGrpSpPr/>
            <p:nvPr/>
          </p:nvGrpSpPr>
          <p:grpSpPr>
            <a:xfrm>
              <a:off x="6656916" y="963842"/>
              <a:ext cx="2614050" cy="2167889"/>
              <a:chOff x="1726809" y="1257821"/>
              <a:chExt cx="3439550" cy="2802888"/>
            </a:xfrm>
          </p:grpSpPr>
          <p:sp>
            <p:nvSpPr>
              <p:cNvPr id="8" name="Retângulo Arredondado 1">
                <a:extLst>
                  <a:ext uri="{FF2B5EF4-FFF2-40B4-BE49-F238E27FC236}">
                    <a16:creationId xmlns:a16="http://schemas.microsoft.com/office/drawing/2014/main" id="{73E5ECCD-B564-4E76-BC2A-678645CA1D36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5596F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22ECA885-AEC7-4E15-B9ED-445A36402B61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5596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2</a:t>
                </a:r>
                <a:endParaRPr lang="pt-BR" sz="3200"/>
              </a:p>
            </p:txBody>
          </p:sp>
        </p:grp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EA535EB-D09D-4665-A36A-8737DE8CAC58}"/>
                </a:ext>
              </a:extLst>
            </p:cNvPr>
            <p:cNvSpPr txBox="1"/>
            <p:nvPr/>
          </p:nvSpPr>
          <p:spPr>
            <a:xfrm>
              <a:off x="6510054" y="2046572"/>
              <a:ext cx="29078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O que são os fundos quantitativos?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5927ED8-CCC5-46EB-96FF-F3131F5C83CD}"/>
              </a:ext>
            </a:extLst>
          </p:cNvPr>
          <p:cNvGrpSpPr/>
          <p:nvPr/>
        </p:nvGrpSpPr>
        <p:grpSpPr>
          <a:xfrm>
            <a:off x="8281915" y="840858"/>
            <a:ext cx="2614050" cy="2167889"/>
            <a:chOff x="10101380" y="924834"/>
            <a:chExt cx="2614050" cy="2167889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7C3327A2-9F8F-4BF4-BAA2-7DE44B068F78}"/>
                </a:ext>
              </a:extLst>
            </p:cNvPr>
            <p:cNvGrpSpPr/>
            <p:nvPr/>
          </p:nvGrpSpPr>
          <p:grpSpPr>
            <a:xfrm>
              <a:off x="10101380" y="924834"/>
              <a:ext cx="2614050" cy="2167889"/>
              <a:chOff x="1726809" y="1257821"/>
              <a:chExt cx="3439550" cy="2802888"/>
            </a:xfrm>
          </p:grpSpPr>
          <p:sp>
            <p:nvSpPr>
              <p:cNvPr id="11" name="Retângulo Arredondado 1">
                <a:extLst>
                  <a:ext uri="{FF2B5EF4-FFF2-40B4-BE49-F238E27FC236}">
                    <a16:creationId xmlns:a16="http://schemas.microsoft.com/office/drawing/2014/main" id="{4FCF5E6B-28A8-46AB-8BA4-382031EAA5E9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5A88C6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E06DF72A-18A5-4721-95BF-56B4840ED357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5A88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3</a:t>
                </a:r>
                <a:endParaRPr lang="pt-BR" sz="3200"/>
              </a:p>
            </p:txBody>
          </p:sp>
        </p:grp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0827C448-A077-4C5E-B3A5-707B5765FA3F}"/>
                </a:ext>
              </a:extLst>
            </p:cNvPr>
            <p:cNvSpPr txBox="1"/>
            <p:nvPr/>
          </p:nvSpPr>
          <p:spPr>
            <a:xfrm>
              <a:off x="10108638" y="2027974"/>
              <a:ext cx="2581882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Fundos Quantitativos x Fundos Tradicionais</a:t>
              </a:r>
            </a:p>
          </p:txBody>
        </p:sp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82C40E01-3E5B-4E72-8CFF-B3D950DBC31B}"/>
              </a:ext>
            </a:extLst>
          </p:cNvPr>
          <p:cNvSpPr/>
          <p:nvPr/>
        </p:nvSpPr>
        <p:spPr>
          <a:xfrm>
            <a:off x="-979714" y="186612"/>
            <a:ext cx="793102" cy="485192"/>
          </a:xfrm>
          <a:prstGeom prst="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4DF8B22-94DE-4D4E-AD27-166A41123B4A}"/>
              </a:ext>
            </a:extLst>
          </p:cNvPr>
          <p:cNvSpPr/>
          <p:nvPr/>
        </p:nvSpPr>
        <p:spPr>
          <a:xfrm>
            <a:off x="-976604" y="759512"/>
            <a:ext cx="793102" cy="485192"/>
          </a:xfrm>
          <a:prstGeom prst="rect">
            <a:avLst/>
          </a:prstGeom>
          <a:solidFill>
            <a:srgbClr val="55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7497312-5601-4A36-B44C-30D2EAF036E2}"/>
              </a:ext>
            </a:extLst>
          </p:cNvPr>
          <p:cNvSpPr/>
          <p:nvPr/>
        </p:nvSpPr>
        <p:spPr>
          <a:xfrm>
            <a:off x="-976604" y="1332412"/>
            <a:ext cx="793102" cy="485192"/>
          </a:xfrm>
          <a:prstGeom prst="rect">
            <a:avLst/>
          </a:prstGeom>
          <a:solidFill>
            <a:srgbClr val="5A8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0F9D31A-DEB0-48BE-BEEE-BDA48959CAC0}"/>
              </a:ext>
            </a:extLst>
          </p:cNvPr>
          <p:cNvSpPr/>
          <p:nvPr/>
        </p:nvSpPr>
        <p:spPr>
          <a:xfrm>
            <a:off x="-973494" y="2567786"/>
            <a:ext cx="793102" cy="485192"/>
          </a:xfrm>
          <a:prstGeom prst="rect">
            <a:avLst/>
          </a:prstGeom>
          <a:solidFill>
            <a:srgbClr val="29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244BF64-8B01-4287-9B2B-69AB2A25F8E0}"/>
              </a:ext>
            </a:extLst>
          </p:cNvPr>
          <p:cNvSpPr/>
          <p:nvPr/>
        </p:nvSpPr>
        <p:spPr>
          <a:xfrm>
            <a:off x="-982825" y="3140686"/>
            <a:ext cx="793102" cy="485192"/>
          </a:xfrm>
          <a:prstGeom prst="rect">
            <a:avLst/>
          </a:prstGeom>
          <a:solidFill>
            <a:srgbClr val="4B5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2F4D8E0B-CE63-4167-A0A8-0867B3602DFF}"/>
              </a:ext>
            </a:extLst>
          </p:cNvPr>
          <p:cNvGrpSpPr/>
          <p:nvPr/>
        </p:nvGrpSpPr>
        <p:grpSpPr>
          <a:xfrm>
            <a:off x="1141848" y="3654166"/>
            <a:ext cx="2907839" cy="2167889"/>
            <a:chOff x="2954055" y="963843"/>
            <a:chExt cx="2907839" cy="2167889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9CA2DA9-E594-4E3D-9DA4-CB1E1AA7A374}"/>
                </a:ext>
              </a:extLst>
            </p:cNvPr>
            <p:cNvGrpSpPr/>
            <p:nvPr/>
          </p:nvGrpSpPr>
          <p:grpSpPr>
            <a:xfrm>
              <a:off x="3100917" y="963843"/>
              <a:ext cx="2614050" cy="2167889"/>
              <a:chOff x="1726809" y="1257821"/>
              <a:chExt cx="3439550" cy="2802888"/>
            </a:xfrm>
          </p:grpSpPr>
          <p:sp>
            <p:nvSpPr>
              <p:cNvPr id="33" name="Retângulo Arredondado 1">
                <a:extLst>
                  <a:ext uri="{FF2B5EF4-FFF2-40B4-BE49-F238E27FC236}">
                    <a16:creationId xmlns:a16="http://schemas.microsoft.com/office/drawing/2014/main" id="{0E1F690B-8EA9-42A4-95E0-1212A3C2C111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3C6DAE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CA5584AB-8589-4DA4-A042-39FA72306F1E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3C6D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200"/>
                  <a:t>4</a:t>
                </a:r>
              </a:p>
            </p:txBody>
          </p:sp>
        </p:grp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BB4C1DF0-D5A1-4345-924C-CB61ACD5597F}"/>
                </a:ext>
              </a:extLst>
            </p:cNvPr>
            <p:cNvSpPr txBox="1"/>
            <p:nvPr/>
          </p:nvSpPr>
          <p:spPr>
            <a:xfrm>
              <a:off x="2954055" y="2093228"/>
              <a:ext cx="290783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E para os investidores?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56592150-DBEE-41E2-9E88-356EA9776F14}"/>
              </a:ext>
            </a:extLst>
          </p:cNvPr>
          <p:cNvGrpSpPr/>
          <p:nvPr/>
        </p:nvGrpSpPr>
        <p:grpSpPr>
          <a:xfrm>
            <a:off x="4642081" y="3654165"/>
            <a:ext cx="2907839" cy="2167889"/>
            <a:chOff x="6510054" y="963842"/>
            <a:chExt cx="2907839" cy="2167889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96EFAE21-816C-4285-A8E2-B9D0DBB48356}"/>
                </a:ext>
              </a:extLst>
            </p:cNvPr>
            <p:cNvGrpSpPr/>
            <p:nvPr/>
          </p:nvGrpSpPr>
          <p:grpSpPr>
            <a:xfrm>
              <a:off x="6656916" y="963842"/>
              <a:ext cx="2614050" cy="2167889"/>
              <a:chOff x="1726809" y="1257821"/>
              <a:chExt cx="3439550" cy="2802888"/>
            </a:xfrm>
          </p:grpSpPr>
          <p:sp>
            <p:nvSpPr>
              <p:cNvPr id="38" name="Retângulo Arredondado 1">
                <a:extLst>
                  <a:ext uri="{FF2B5EF4-FFF2-40B4-BE49-F238E27FC236}">
                    <a16:creationId xmlns:a16="http://schemas.microsoft.com/office/drawing/2014/main" id="{676B474B-6E6A-4F11-B155-3E645622832B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294975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3EA9947B-5145-42D9-8F95-6EE6701ABAA1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2949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5</a:t>
                </a:r>
                <a:endParaRPr lang="pt-BR" sz="3200"/>
              </a:p>
            </p:txBody>
          </p:sp>
        </p:grp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99353F1-580A-4FA0-95A6-6DE15762F1BF}"/>
                </a:ext>
              </a:extLst>
            </p:cNvPr>
            <p:cNvSpPr txBox="1"/>
            <p:nvPr/>
          </p:nvSpPr>
          <p:spPr>
            <a:xfrm>
              <a:off x="6510054" y="2102558"/>
              <a:ext cx="290783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/>
                  <a:cs typeface="Segoe UI"/>
                </a:rPr>
                <a:t>Tipos de Algoritmos</a:t>
              </a:r>
              <a:endParaRPr lang="pt-BR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8E84AB22-0496-4670-81FE-8332FD70FB47}"/>
              </a:ext>
            </a:extLst>
          </p:cNvPr>
          <p:cNvGrpSpPr/>
          <p:nvPr/>
        </p:nvGrpSpPr>
        <p:grpSpPr>
          <a:xfrm>
            <a:off x="8142313" y="3615157"/>
            <a:ext cx="2907839" cy="2167889"/>
            <a:chOff x="9954520" y="924834"/>
            <a:chExt cx="2907839" cy="2167889"/>
          </a:xfrm>
        </p:grpSpPr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28AF1D03-79BF-4FD5-AA83-BC414E523231}"/>
                </a:ext>
              </a:extLst>
            </p:cNvPr>
            <p:cNvGrpSpPr/>
            <p:nvPr/>
          </p:nvGrpSpPr>
          <p:grpSpPr>
            <a:xfrm>
              <a:off x="10101380" y="924834"/>
              <a:ext cx="2614050" cy="2167889"/>
              <a:chOff x="1726809" y="1257821"/>
              <a:chExt cx="3439550" cy="2802888"/>
            </a:xfrm>
          </p:grpSpPr>
          <p:sp>
            <p:nvSpPr>
              <p:cNvPr id="43" name="Retângulo Arredondado 1">
                <a:extLst>
                  <a:ext uri="{FF2B5EF4-FFF2-40B4-BE49-F238E27FC236}">
                    <a16:creationId xmlns:a16="http://schemas.microsoft.com/office/drawing/2014/main" id="{AA6A4975-236C-4197-9AEE-E7D71C482DBD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4B5B73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0392ADBA-14F5-4471-9B39-879239019271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4B5B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6</a:t>
                </a:r>
                <a:endParaRPr lang="pt-BR" sz="3200"/>
              </a:p>
            </p:txBody>
          </p:sp>
        </p:grp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67A8BF8C-02F1-4383-946E-3865DCF2F84F}"/>
                </a:ext>
              </a:extLst>
            </p:cNvPr>
            <p:cNvSpPr txBox="1"/>
            <p:nvPr/>
          </p:nvSpPr>
          <p:spPr>
            <a:xfrm>
              <a:off x="9954520" y="2082214"/>
              <a:ext cx="29078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/>
                  <a:cs typeface="Segoe UI"/>
                </a:rPr>
                <a:t>O que esperar </a:t>
              </a:r>
            </a:p>
            <a:p>
              <a:pPr algn="ctr"/>
              <a:r>
                <a:rPr lang="pt-BR">
                  <a:latin typeface="Segoe UI"/>
                  <a:cs typeface="Segoe UI"/>
                </a:rPr>
                <a:t>do futuro?</a:t>
              </a:r>
              <a:endParaRPr lang="pt-BR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Retângulo: Cantos Arredondados 21">
            <a:extLst>
              <a:ext uri="{FF2B5EF4-FFF2-40B4-BE49-F238E27FC236}">
                <a16:creationId xmlns:a16="http://schemas.microsoft.com/office/drawing/2014/main" id="{40EC5D99-E8D0-43DE-8E53-88FCE24F7857}"/>
              </a:ext>
            </a:extLst>
          </p:cNvPr>
          <p:cNvSpPr/>
          <p:nvPr/>
        </p:nvSpPr>
        <p:spPr>
          <a:xfrm rot="16200000">
            <a:off x="-668401" y="-76151"/>
            <a:ext cx="2040173" cy="152306"/>
          </a:xfrm>
          <a:prstGeom prst="round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10">
            <a:extLst>
              <a:ext uri="{FF2B5EF4-FFF2-40B4-BE49-F238E27FC236}">
                <a16:creationId xmlns:a16="http://schemas.microsoft.com/office/drawing/2014/main" id="{38DC159E-EDF1-489E-9701-F544C5E926D2}"/>
              </a:ext>
            </a:extLst>
          </p:cNvPr>
          <p:cNvSpPr txBox="1"/>
          <p:nvPr/>
        </p:nvSpPr>
        <p:spPr>
          <a:xfrm>
            <a:off x="518133" y="196032"/>
            <a:ext cx="501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  <a:endParaRPr lang="pt-BR" sz="4000" b="1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230BFCFD-9A6A-47CB-8FAE-AEC3593B7AA2}"/>
              </a:ext>
            </a:extLst>
          </p:cNvPr>
          <p:cNvSpPr/>
          <p:nvPr/>
        </p:nvSpPr>
        <p:spPr>
          <a:xfrm>
            <a:off x="-973494" y="1951342"/>
            <a:ext cx="793102" cy="485192"/>
          </a:xfrm>
          <a:prstGeom prst="rect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7">
            <a:extLst>
              <a:ext uri="{FF2B5EF4-FFF2-40B4-BE49-F238E27FC236}">
                <a16:creationId xmlns:a16="http://schemas.microsoft.com/office/drawing/2014/main" id="{89B05B36-61C8-0BC7-AF2C-5CD1393254E7}"/>
              </a:ext>
            </a:extLst>
          </p:cNvPr>
          <p:cNvSpPr/>
          <p:nvPr/>
        </p:nvSpPr>
        <p:spPr>
          <a:xfrm>
            <a:off x="4651209" y="478465"/>
            <a:ext cx="6919139" cy="5979825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7">
            <a:extLst>
              <a:ext uri="{FF2B5EF4-FFF2-40B4-BE49-F238E27FC236}">
                <a16:creationId xmlns:a16="http://schemas.microsoft.com/office/drawing/2014/main" id="{854D625B-5668-CD14-5663-CEC682C39428}"/>
              </a:ext>
            </a:extLst>
          </p:cNvPr>
          <p:cNvSpPr/>
          <p:nvPr/>
        </p:nvSpPr>
        <p:spPr>
          <a:xfrm>
            <a:off x="351685" y="3198089"/>
            <a:ext cx="4030695" cy="3371158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61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819A757-D7E6-8283-37A3-BEF37D219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947" y="1836749"/>
            <a:ext cx="4629388" cy="133356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A959D36-4A50-1E08-7369-7B9817A2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97" y="5491575"/>
            <a:ext cx="5747045" cy="82554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DFE21F-457D-744A-21A3-172A2FD45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47" y="767312"/>
            <a:ext cx="4343623" cy="73028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42CCC15-097F-F1D8-DCB6-143EB052F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87" y="3810400"/>
            <a:ext cx="4140413" cy="127006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6370E63-4553-47C5-1BF2-B2F54ED59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8" y="505352"/>
            <a:ext cx="1196750" cy="31766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A29998A-4EBB-2CB2-7856-3DC0F34F3E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0773" y="1424518"/>
            <a:ext cx="1915517" cy="5607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8F6A8B9-E782-D2B1-CEEB-528229E17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9210" y="4883537"/>
            <a:ext cx="1915517" cy="56076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9AFA7CD-AB35-15F4-DB03-88EB96FA08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9667" y="3592202"/>
            <a:ext cx="1974116" cy="24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81955CF-CB24-DF37-1312-7AF986EAFCD8}"/>
              </a:ext>
            </a:extLst>
          </p:cNvPr>
          <p:cNvSpPr/>
          <p:nvPr/>
        </p:nvSpPr>
        <p:spPr>
          <a:xfrm>
            <a:off x="-1489731" y="6215062"/>
            <a:ext cx="15773400" cy="9527"/>
          </a:xfrm>
          <a:prstGeom prst="rect">
            <a:avLst/>
          </a:prstGeom>
          <a:solidFill>
            <a:srgbClr val="737373"/>
          </a:solidFill>
        </p:spPr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A46D21A7-EE8B-D49F-0741-F4EE4B68F59E}"/>
              </a:ext>
            </a:extLst>
          </p:cNvPr>
          <p:cNvSpPr/>
          <p:nvPr/>
        </p:nvSpPr>
        <p:spPr>
          <a:xfrm>
            <a:off x="339574" y="6165881"/>
            <a:ext cx="1584476" cy="116406"/>
          </a:xfrm>
          <a:prstGeom prst="rect">
            <a:avLst/>
          </a:prstGeom>
          <a:solidFill>
            <a:srgbClr val="9FC2F4"/>
          </a:solidFill>
        </p:spPr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7AF08CD1-7D5E-6C42-D5A7-42BE60C11640}"/>
              </a:ext>
            </a:extLst>
          </p:cNvPr>
          <p:cNvSpPr/>
          <p:nvPr/>
        </p:nvSpPr>
        <p:spPr>
          <a:xfrm>
            <a:off x="2311249" y="6165881"/>
            <a:ext cx="1584476" cy="116406"/>
          </a:xfrm>
          <a:prstGeom prst="rect">
            <a:avLst/>
          </a:prstGeom>
          <a:solidFill>
            <a:srgbClr val="5596F2"/>
          </a:solidFill>
        </p:spPr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EA452AD9-B927-77B0-0348-598413D1E5C9}"/>
              </a:ext>
            </a:extLst>
          </p:cNvPr>
          <p:cNvSpPr/>
          <p:nvPr/>
        </p:nvSpPr>
        <p:spPr>
          <a:xfrm>
            <a:off x="4282924" y="6165881"/>
            <a:ext cx="1584476" cy="116406"/>
          </a:xfrm>
          <a:prstGeom prst="rect">
            <a:avLst/>
          </a:prstGeom>
          <a:solidFill>
            <a:srgbClr val="5A88C6"/>
          </a:solidFill>
        </p:spPr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081E0796-A821-B870-4D8E-11EFE6FA44F0}"/>
              </a:ext>
            </a:extLst>
          </p:cNvPr>
          <p:cNvSpPr/>
          <p:nvPr/>
        </p:nvSpPr>
        <p:spPr>
          <a:xfrm>
            <a:off x="6254599" y="6165881"/>
            <a:ext cx="1584476" cy="116406"/>
          </a:xfrm>
          <a:prstGeom prst="rect">
            <a:avLst/>
          </a:prstGeom>
          <a:solidFill>
            <a:srgbClr val="3C6DAE"/>
          </a:solidFill>
        </p:spPr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C9733411-C22E-EF7D-D5CD-7DD8697328E6}"/>
              </a:ext>
            </a:extLst>
          </p:cNvPr>
          <p:cNvSpPr/>
          <p:nvPr/>
        </p:nvSpPr>
        <p:spPr>
          <a:xfrm>
            <a:off x="8226274" y="6165881"/>
            <a:ext cx="1584476" cy="116406"/>
          </a:xfrm>
          <a:prstGeom prst="rect">
            <a:avLst/>
          </a:prstGeom>
          <a:solidFill>
            <a:srgbClr val="294975"/>
          </a:solidFill>
        </p:spPr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2DB4C39C-4478-02B2-D5FC-C48892378C8D}"/>
              </a:ext>
            </a:extLst>
          </p:cNvPr>
          <p:cNvSpPr/>
          <p:nvPr/>
        </p:nvSpPr>
        <p:spPr>
          <a:xfrm>
            <a:off x="10197949" y="6165881"/>
            <a:ext cx="1584476" cy="116406"/>
          </a:xfrm>
          <a:prstGeom prst="rect">
            <a:avLst/>
          </a:prstGeom>
          <a:solidFill>
            <a:srgbClr val="4B5B73"/>
          </a:solidFill>
        </p:spPr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E43CB6-E2A6-BC66-E864-51446CC4E8E2}"/>
              </a:ext>
            </a:extLst>
          </p:cNvPr>
          <p:cNvSpPr txBox="1"/>
          <p:nvPr/>
        </p:nvSpPr>
        <p:spPr>
          <a:xfrm>
            <a:off x="-31321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EVOLUÇÃO DA AI</a:t>
            </a:r>
            <a:endParaRPr lang="pt-BR" sz="1400" b="1"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91C39A-81A0-EC09-0972-56B5A2BFF8DC}"/>
              </a:ext>
            </a:extLst>
          </p:cNvPr>
          <p:cNvSpPr txBox="1"/>
          <p:nvPr/>
        </p:nvSpPr>
        <p:spPr>
          <a:xfrm>
            <a:off x="16394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FUNDOS QUANTITATIVO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AA00FD-D811-9040-ADAF-7C5D8A0522B8}"/>
              </a:ext>
            </a:extLst>
          </p:cNvPr>
          <p:cNvSpPr txBox="1"/>
          <p:nvPr/>
        </p:nvSpPr>
        <p:spPr>
          <a:xfrm>
            <a:off x="361109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QUANT X TRADICIONAL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2969EDC-77F9-B4F6-81D7-95FFC6C66D55}"/>
              </a:ext>
            </a:extLst>
          </p:cNvPr>
          <p:cNvSpPr txBox="1"/>
          <p:nvPr/>
        </p:nvSpPr>
        <p:spPr>
          <a:xfrm>
            <a:off x="561134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INVESTIDORES</a:t>
            </a:r>
            <a:endParaRPr lang="pt-BR" sz="1400" b="1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EC11BBA-19EB-10BF-8E32-986D825748C6}"/>
              </a:ext>
            </a:extLst>
          </p:cNvPr>
          <p:cNvSpPr txBox="1"/>
          <p:nvPr/>
        </p:nvSpPr>
        <p:spPr>
          <a:xfrm>
            <a:off x="75449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ALGORITMOS</a:t>
            </a:r>
            <a:endParaRPr lang="en-US" sz="140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81891B-C02A-BDCC-7674-551BACA4F435}"/>
              </a:ext>
            </a:extLst>
          </p:cNvPr>
          <p:cNvSpPr txBox="1"/>
          <p:nvPr/>
        </p:nvSpPr>
        <p:spPr>
          <a:xfrm>
            <a:off x="950706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FUTURO</a:t>
            </a:r>
            <a:endParaRPr lang="en-US"/>
          </a:p>
        </p:txBody>
      </p:sp>
      <p:sp>
        <p:nvSpPr>
          <p:cNvPr id="17" name="Retângulo 7">
            <a:extLst>
              <a:ext uri="{FF2B5EF4-FFF2-40B4-BE49-F238E27FC236}">
                <a16:creationId xmlns:a16="http://schemas.microsoft.com/office/drawing/2014/main" id="{B8A0C48C-B8FC-20ED-C3A8-D9DB54CAF0EE}"/>
              </a:ext>
            </a:extLst>
          </p:cNvPr>
          <p:cNvSpPr/>
          <p:nvPr/>
        </p:nvSpPr>
        <p:spPr>
          <a:xfrm>
            <a:off x="11868150" y="5562600"/>
            <a:ext cx="323849" cy="875522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7">
            <a:extLst>
              <a:ext uri="{FF2B5EF4-FFF2-40B4-BE49-F238E27FC236}">
                <a16:creationId xmlns:a16="http://schemas.microsoft.com/office/drawing/2014/main" id="{81D959BB-D830-92FC-BD0E-EF8F4C3FA90A}"/>
              </a:ext>
            </a:extLst>
          </p:cNvPr>
          <p:cNvSpPr/>
          <p:nvPr/>
        </p:nvSpPr>
        <p:spPr>
          <a:xfrm flipV="1">
            <a:off x="1910080" y="5746265"/>
            <a:ext cx="10281920" cy="88541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21">
            <a:extLst>
              <a:ext uri="{FF2B5EF4-FFF2-40B4-BE49-F238E27FC236}">
                <a16:creationId xmlns:a16="http://schemas.microsoft.com/office/drawing/2014/main" id="{D6F25670-4A3E-7747-A0A3-D050A4CEE7BD}"/>
              </a:ext>
            </a:extLst>
          </p:cNvPr>
          <p:cNvSpPr/>
          <p:nvPr/>
        </p:nvSpPr>
        <p:spPr>
          <a:xfrm rot="16200000">
            <a:off x="-668401" y="-76151"/>
            <a:ext cx="2040173" cy="152306"/>
          </a:xfrm>
          <a:prstGeom prst="round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0">
            <a:extLst>
              <a:ext uri="{FF2B5EF4-FFF2-40B4-BE49-F238E27FC236}">
                <a16:creationId xmlns:a16="http://schemas.microsoft.com/office/drawing/2014/main" id="{B8572341-2074-2C1B-30D7-7693ACCDC581}"/>
              </a:ext>
            </a:extLst>
          </p:cNvPr>
          <p:cNvSpPr txBox="1"/>
          <p:nvPr/>
        </p:nvSpPr>
        <p:spPr>
          <a:xfrm>
            <a:off x="518132" y="196032"/>
            <a:ext cx="10861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>
                <a:latin typeface="Segoe UI" panose="020B0502040204020203" pitchFamily="34" charset="0"/>
                <a:cs typeface="Segoe UI" panose="020B0502040204020203" pitchFamily="34" charset="0"/>
              </a:rPr>
              <a:t>Evolução da AI no Mercado Financeiro</a:t>
            </a:r>
            <a:endParaRPr lang="pt-BR" sz="4000" b="1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E05C97C-1A2C-C8F4-AEC2-D76A87185A5A}"/>
              </a:ext>
            </a:extLst>
          </p:cNvPr>
          <p:cNvSpPr/>
          <p:nvPr/>
        </p:nvSpPr>
        <p:spPr>
          <a:xfrm>
            <a:off x="-979714" y="186612"/>
            <a:ext cx="793102" cy="485192"/>
          </a:xfrm>
          <a:prstGeom prst="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891561B-E3D0-01A2-E1B0-87C30D924089}"/>
              </a:ext>
            </a:extLst>
          </p:cNvPr>
          <p:cNvSpPr/>
          <p:nvPr/>
        </p:nvSpPr>
        <p:spPr>
          <a:xfrm>
            <a:off x="-976604" y="759512"/>
            <a:ext cx="793102" cy="485192"/>
          </a:xfrm>
          <a:prstGeom prst="rect">
            <a:avLst/>
          </a:prstGeom>
          <a:solidFill>
            <a:srgbClr val="55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B84DE29-AE1B-AD45-E95A-850A0BA8C265}"/>
              </a:ext>
            </a:extLst>
          </p:cNvPr>
          <p:cNvSpPr/>
          <p:nvPr/>
        </p:nvSpPr>
        <p:spPr>
          <a:xfrm>
            <a:off x="-976604" y="1332412"/>
            <a:ext cx="793102" cy="485192"/>
          </a:xfrm>
          <a:prstGeom prst="rect">
            <a:avLst/>
          </a:prstGeom>
          <a:solidFill>
            <a:srgbClr val="5A8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1CA7829-1062-E820-DC7A-C22A76D22A0A}"/>
              </a:ext>
            </a:extLst>
          </p:cNvPr>
          <p:cNvSpPr/>
          <p:nvPr/>
        </p:nvSpPr>
        <p:spPr>
          <a:xfrm>
            <a:off x="-973494" y="2567786"/>
            <a:ext cx="793102" cy="485192"/>
          </a:xfrm>
          <a:prstGeom prst="rect">
            <a:avLst/>
          </a:prstGeom>
          <a:solidFill>
            <a:srgbClr val="29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DB35565-BC2B-4D5D-DDC9-A50E02F7209D}"/>
              </a:ext>
            </a:extLst>
          </p:cNvPr>
          <p:cNvSpPr/>
          <p:nvPr/>
        </p:nvSpPr>
        <p:spPr>
          <a:xfrm>
            <a:off x="-982825" y="3140686"/>
            <a:ext cx="793102" cy="485192"/>
          </a:xfrm>
          <a:prstGeom prst="rect">
            <a:avLst/>
          </a:prstGeom>
          <a:solidFill>
            <a:srgbClr val="4B5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764C5E9-8AB2-04E1-51B1-D7373C9BB24E}"/>
              </a:ext>
            </a:extLst>
          </p:cNvPr>
          <p:cNvSpPr/>
          <p:nvPr/>
        </p:nvSpPr>
        <p:spPr>
          <a:xfrm>
            <a:off x="-973494" y="1951342"/>
            <a:ext cx="793102" cy="485192"/>
          </a:xfrm>
          <a:prstGeom prst="rect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47" name="Imagem 2146" descr="Homem de terno e gravata&#10;&#10;Descrição gerada automaticamente">
            <a:extLst>
              <a:ext uri="{FF2B5EF4-FFF2-40B4-BE49-F238E27FC236}">
                <a16:creationId xmlns:a16="http://schemas.microsoft.com/office/drawing/2014/main" id="{661757C6-AC91-68A8-E05A-61CCA2166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4" y="1533144"/>
            <a:ext cx="3179826" cy="3179826"/>
          </a:xfrm>
          <a:prstGeom prst="rect">
            <a:avLst/>
          </a:prstGeom>
        </p:spPr>
      </p:pic>
      <p:sp>
        <p:nvSpPr>
          <p:cNvPr id="2148" name="Retângulo 2147">
            <a:extLst>
              <a:ext uri="{FF2B5EF4-FFF2-40B4-BE49-F238E27FC236}">
                <a16:creationId xmlns:a16="http://schemas.microsoft.com/office/drawing/2014/main" id="{29A3BB7E-4853-83A3-5C45-0BEDFC178841}"/>
              </a:ext>
            </a:extLst>
          </p:cNvPr>
          <p:cNvSpPr/>
          <p:nvPr/>
        </p:nvSpPr>
        <p:spPr>
          <a:xfrm>
            <a:off x="0" y="4443984"/>
            <a:ext cx="4919472" cy="758952"/>
          </a:xfrm>
          <a:prstGeom prst="rect">
            <a:avLst/>
          </a:prstGeom>
          <a:solidFill>
            <a:srgbClr val="4B5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49" name="CaixaDeTexto 2148">
            <a:extLst>
              <a:ext uri="{FF2B5EF4-FFF2-40B4-BE49-F238E27FC236}">
                <a16:creationId xmlns:a16="http://schemas.microsoft.com/office/drawing/2014/main" id="{9C997D76-2112-7E10-7374-7EA108D9D1A6}"/>
              </a:ext>
            </a:extLst>
          </p:cNvPr>
          <p:cNvSpPr txBox="1"/>
          <p:nvPr/>
        </p:nvSpPr>
        <p:spPr>
          <a:xfrm>
            <a:off x="155448" y="4636008"/>
            <a:ext cx="482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Fundador da Gestora Renaissance em 1982</a:t>
            </a:r>
          </a:p>
        </p:txBody>
      </p:sp>
      <p:grpSp>
        <p:nvGrpSpPr>
          <p:cNvPr id="2167" name="Agrupar 2166">
            <a:extLst>
              <a:ext uri="{FF2B5EF4-FFF2-40B4-BE49-F238E27FC236}">
                <a16:creationId xmlns:a16="http://schemas.microsoft.com/office/drawing/2014/main" id="{E59B435C-8542-7433-7032-C16675877E8E}"/>
              </a:ext>
            </a:extLst>
          </p:cNvPr>
          <p:cNvGrpSpPr/>
          <p:nvPr/>
        </p:nvGrpSpPr>
        <p:grpSpPr>
          <a:xfrm>
            <a:off x="5761944" y="1308153"/>
            <a:ext cx="6100872" cy="662613"/>
            <a:chOff x="3502248" y="2078471"/>
            <a:chExt cx="6100872" cy="662613"/>
          </a:xfrm>
        </p:grpSpPr>
        <p:sp>
          <p:nvSpPr>
            <p:cNvPr id="2168" name="CaixaDeTexto 2167">
              <a:extLst>
                <a:ext uri="{FF2B5EF4-FFF2-40B4-BE49-F238E27FC236}">
                  <a16:creationId xmlns:a16="http://schemas.microsoft.com/office/drawing/2014/main" id="{5A4ADE12-37FE-B926-8B70-CE9E6658B55B}"/>
                </a:ext>
              </a:extLst>
            </p:cNvPr>
            <p:cNvSpPr txBox="1"/>
            <p:nvPr/>
          </p:nvSpPr>
          <p:spPr>
            <a:xfrm>
              <a:off x="4016623" y="2094753"/>
              <a:ext cx="55864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>
                  <a:latin typeface="Century Gothic" panose="020B0502020202020204" pitchFamily="34" charset="0"/>
                  <a:cs typeface="Arial" panose="020B0604020202020204" pitchFamily="34" charset="0"/>
                </a:rPr>
                <a:t>Um dos primeiros fundos quantitativos do mundo</a:t>
              </a:r>
              <a:endParaRPr lang="pt-BR" sz="3200" b="1"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9" name="CaixaDeTexto 2168">
              <a:extLst>
                <a:ext uri="{FF2B5EF4-FFF2-40B4-BE49-F238E27FC236}">
                  <a16:creationId xmlns:a16="http://schemas.microsoft.com/office/drawing/2014/main" id="{2C973FC0-6464-0E3D-FB02-3624BE3C3289}"/>
                </a:ext>
              </a:extLst>
            </p:cNvPr>
            <p:cNvSpPr txBox="1"/>
            <p:nvPr/>
          </p:nvSpPr>
          <p:spPr>
            <a:xfrm>
              <a:off x="3502248" y="2078471"/>
              <a:ext cx="5143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>
                  <a:solidFill>
                    <a:srgbClr val="5A88C6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1</a:t>
              </a:r>
              <a:endParaRPr lang="pt-BR" sz="3600" b="1">
                <a:solidFill>
                  <a:srgbClr val="5A88C6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73" name="Agrupar 2172">
            <a:extLst>
              <a:ext uri="{FF2B5EF4-FFF2-40B4-BE49-F238E27FC236}">
                <a16:creationId xmlns:a16="http://schemas.microsoft.com/office/drawing/2014/main" id="{CF5B445F-1E93-CAE0-18C1-6D203CA85FCD}"/>
              </a:ext>
            </a:extLst>
          </p:cNvPr>
          <p:cNvGrpSpPr/>
          <p:nvPr/>
        </p:nvGrpSpPr>
        <p:grpSpPr>
          <a:xfrm>
            <a:off x="5761944" y="2844225"/>
            <a:ext cx="6100872" cy="584775"/>
            <a:chOff x="3502248" y="2078471"/>
            <a:chExt cx="6100872" cy="584775"/>
          </a:xfrm>
        </p:grpSpPr>
        <p:sp>
          <p:nvSpPr>
            <p:cNvPr id="2174" name="CaixaDeTexto 2173">
              <a:extLst>
                <a:ext uri="{FF2B5EF4-FFF2-40B4-BE49-F238E27FC236}">
                  <a16:creationId xmlns:a16="http://schemas.microsoft.com/office/drawing/2014/main" id="{DEE6E927-4D85-7846-E5DD-DF46B98B7FAF}"/>
                </a:ext>
              </a:extLst>
            </p:cNvPr>
            <p:cNvSpPr txBox="1"/>
            <p:nvPr/>
          </p:nvSpPr>
          <p:spPr>
            <a:xfrm>
              <a:off x="4016623" y="2186193"/>
              <a:ext cx="5586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>
                  <a:latin typeface="Century Gothic" panose="020B0502020202020204" pitchFamily="34" charset="0"/>
                  <a:cs typeface="Arial" panose="020B0604020202020204" pitchFamily="34" charset="0"/>
                </a:rPr>
                <a:t>1 mil dólares -&gt; 10 milhões de dólares </a:t>
              </a:r>
              <a:endParaRPr lang="pt-BR" sz="3200" b="1"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5" name="CaixaDeTexto 2174">
              <a:extLst>
                <a:ext uri="{FF2B5EF4-FFF2-40B4-BE49-F238E27FC236}">
                  <a16:creationId xmlns:a16="http://schemas.microsoft.com/office/drawing/2014/main" id="{E25BDF34-55C5-B898-F474-2CB76F3AD762}"/>
                </a:ext>
              </a:extLst>
            </p:cNvPr>
            <p:cNvSpPr txBox="1"/>
            <p:nvPr/>
          </p:nvSpPr>
          <p:spPr>
            <a:xfrm>
              <a:off x="3502248" y="2078471"/>
              <a:ext cx="5143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>
                  <a:solidFill>
                    <a:srgbClr val="294975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3</a:t>
              </a:r>
              <a:endParaRPr lang="pt-BR" sz="3600" b="1">
                <a:solidFill>
                  <a:srgbClr val="294975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79" name="Agrupar 2178">
            <a:extLst>
              <a:ext uri="{FF2B5EF4-FFF2-40B4-BE49-F238E27FC236}">
                <a16:creationId xmlns:a16="http://schemas.microsoft.com/office/drawing/2014/main" id="{BA72931B-40C8-9E06-BCC2-9F43C2B99A8A}"/>
              </a:ext>
            </a:extLst>
          </p:cNvPr>
          <p:cNvGrpSpPr/>
          <p:nvPr/>
        </p:nvGrpSpPr>
        <p:grpSpPr>
          <a:xfrm>
            <a:off x="5761944" y="2118957"/>
            <a:ext cx="6100872" cy="584775"/>
            <a:chOff x="6127704" y="2600640"/>
            <a:chExt cx="6100872" cy="584775"/>
          </a:xfrm>
        </p:grpSpPr>
        <p:sp>
          <p:nvSpPr>
            <p:cNvPr id="2177" name="CaixaDeTexto 2176">
              <a:extLst>
                <a:ext uri="{FF2B5EF4-FFF2-40B4-BE49-F238E27FC236}">
                  <a16:creationId xmlns:a16="http://schemas.microsoft.com/office/drawing/2014/main" id="{C6B6858E-9D3E-56D8-2ADA-9006F1F005A7}"/>
                </a:ext>
              </a:extLst>
            </p:cNvPr>
            <p:cNvSpPr txBox="1"/>
            <p:nvPr/>
          </p:nvSpPr>
          <p:spPr>
            <a:xfrm>
              <a:off x="6642079" y="2708362"/>
              <a:ext cx="5586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>
                  <a:latin typeface="Century Gothic" panose="020B0502020202020204" pitchFamily="34" charset="0"/>
                  <a:cs typeface="Arial" panose="020B0604020202020204" pitchFamily="34" charset="0"/>
                </a:rPr>
                <a:t>Rentabilidade média de 41%, durante 34 anos</a:t>
              </a:r>
              <a:endParaRPr lang="pt-BR" sz="3200" b="1"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8" name="CaixaDeTexto 2177">
              <a:extLst>
                <a:ext uri="{FF2B5EF4-FFF2-40B4-BE49-F238E27FC236}">
                  <a16:creationId xmlns:a16="http://schemas.microsoft.com/office/drawing/2014/main" id="{1EF48712-F28B-B315-9A42-D41681B2E7E2}"/>
                </a:ext>
              </a:extLst>
            </p:cNvPr>
            <p:cNvSpPr txBox="1"/>
            <p:nvPr/>
          </p:nvSpPr>
          <p:spPr>
            <a:xfrm>
              <a:off x="6127704" y="2600640"/>
              <a:ext cx="5143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>
                  <a:solidFill>
                    <a:srgbClr val="3C6DAE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2</a:t>
              </a:r>
              <a:endParaRPr lang="pt-BR" sz="3600" b="1">
                <a:solidFill>
                  <a:srgbClr val="3C6DAE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181" name="Imagem 2180">
            <a:extLst>
              <a:ext uri="{FF2B5EF4-FFF2-40B4-BE49-F238E27FC236}">
                <a16:creationId xmlns:a16="http://schemas.microsoft.com/office/drawing/2014/main" id="{95C9D31B-FFEA-17C0-3E0C-CF47B219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205" y="3625965"/>
            <a:ext cx="5942868" cy="1601469"/>
          </a:xfrm>
          <a:prstGeom prst="rect">
            <a:avLst/>
          </a:prstGeom>
        </p:spPr>
      </p:pic>
      <p:sp>
        <p:nvSpPr>
          <p:cNvPr id="2183" name="CaixaDeTexto 2182">
            <a:extLst>
              <a:ext uri="{FF2B5EF4-FFF2-40B4-BE49-F238E27FC236}">
                <a16:creationId xmlns:a16="http://schemas.microsoft.com/office/drawing/2014/main" id="{6873DF96-065B-4D50-8756-D3FF05E6AC9A}"/>
              </a:ext>
            </a:extLst>
          </p:cNvPr>
          <p:cNvSpPr txBox="1"/>
          <p:nvPr/>
        </p:nvSpPr>
        <p:spPr>
          <a:xfrm>
            <a:off x="146791" y="1524949"/>
            <a:ext cx="5586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>
                <a:latin typeface="Century Gothic" panose="020B0502020202020204" pitchFamily="34" charset="0"/>
                <a:cs typeface="Arial" panose="020B0604020202020204" pitchFamily="34" charset="0"/>
              </a:rPr>
              <a:t>James Simons, patrimônio 28,1 bi USD</a:t>
            </a:r>
            <a:endParaRPr lang="pt-BR" sz="2800" b="1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64D8DA7-83C0-8520-3689-A347E34F0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301" y="1057812"/>
            <a:ext cx="6036817" cy="44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8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81955CF-CB24-DF37-1312-7AF986EAFCD8}"/>
              </a:ext>
            </a:extLst>
          </p:cNvPr>
          <p:cNvSpPr/>
          <p:nvPr/>
        </p:nvSpPr>
        <p:spPr>
          <a:xfrm>
            <a:off x="-1489731" y="6215062"/>
            <a:ext cx="15773400" cy="9527"/>
          </a:xfrm>
          <a:prstGeom prst="rect">
            <a:avLst/>
          </a:prstGeom>
          <a:solidFill>
            <a:srgbClr val="737373"/>
          </a:solidFill>
        </p:spPr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A46D21A7-EE8B-D49F-0741-F4EE4B68F59E}"/>
              </a:ext>
            </a:extLst>
          </p:cNvPr>
          <p:cNvSpPr/>
          <p:nvPr/>
        </p:nvSpPr>
        <p:spPr>
          <a:xfrm>
            <a:off x="339574" y="6165881"/>
            <a:ext cx="1584476" cy="116406"/>
          </a:xfrm>
          <a:prstGeom prst="rect">
            <a:avLst/>
          </a:prstGeom>
          <a:solidFill>
            <a:srgbClr val="9FC2F4"/>
          </a:solidFill>
        </p:spPr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7AF08CD1-7D5E-6C42-D5A7-42BE60C11640}"/>
              </a:ext>
            </a:extLst>
          </p:cNvPr>
          <p:cNvSpPr/>
          <p:nvPr/>
        </p:nvSpPr>
        <p:spPr>
          <a:xfrm>
            <a:off x="2311249" y="6165881"/>
            <a:ext cx="1584476" cy="116406"/>
          </a:xfrm>
          <a:prstGeom prst="rect">
            <a:avLst/>
          </a:prstGeom>
          <a:solidFill>
            <a:srgbClr val="5596F2"/>
          </a:solidFill>
        </p:spPr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EA452AD9-B927-77B0-0348-598413D1E5C9}"/>
              </a:ext>
            </a:extLst>
          </p:cNvPr>
          <p:cNvSpPr/>
          <p:nvPr/>
        </p:nvSpPr>
        <p:spPr>
          <a:xfrm>
            <a:off x="4282924" y="6165881"/>
            <a:ext cx="1584476" cy="116406"/>
          </a:xfrm>
          <a:prstGeom prst="rect">
            <a:avLst/>
          </a:prstGeom>
          <a:solidFill>
            <a:srgbClr val="5A88C6"/>
          </a:solidFill>
        </p:spPr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081E0796-A821-B870-4D8E-11EFE6FA44F0}"/>
              </a:ext>
            </a:extLst>
          </p:cNvPr>
          <p:cNvSpPr/>
          <p:nvPr/>
        </p:nvSpPr>
        <p:spPr>
          <a:xfrm>
            <a:off x="6254599" y="6165881"/>
            <a:ext cx="1584476" cy="116406"/>
          </a:xfrm>
          <a:prstGeom prst="rect">
            <a:avLst/>
          </a:prstGeom>
          <a:solidFill>
            <a:srgbClr val="3C6DAE"/>
          </a:solidFill>
        </p:spPr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C9733411-C22E-EF7D-D5CD-7DD8697328E6}"/>
              </a:ext>
            </a:extLst>
          </p:cNvPr>
          <p:cNvSpPr/>
          <p:nvPr/>
        </p:nvSpPr>
        <p:spPr>
          <a:xfrm>
            <a:off x="8226274" y="6165881"/>
            <a:ext cx="1584476" cy="116406"/>
          </a:xfrm>
          <a:prstGeom prst="rect">
            <a:avLst/>
          </a:prstGeom>
          <a:solidFill>
            <a:srgbClr val="294975"/>
          </a:solidFill>
        </p:spPr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2DB4C39C-4478-02B2-D5FC-C48892378C8D}"/>
              </a:ext>
            </a:extLst>
          </p:cNvPr>
          <p:cNvSpPr/>
          <p:nvPr/>
        </p:nvSpPr>
        <p:spPr>
          <a:xfrm>
            <a:off x="10197949" y="6165881"/>
            <a:ext cx="1584476" cy="116406"/>
          </a:xfrm>
          <a:prstGeom prst="rect">
            <a:avLst/>
          </a:prstGeom>
          <a:solidFill>
            <a:srgbClr val="4B5B73"/>
          </a:solidFill>
        </p:spPr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E43CB6-E2A6-BC66-E864-51446CC4E8E2}"/>
              </a:ext>
            </a:extLst>
          </p:cNvPr>
          <p:cNvSpPr txBox="1"/>
          <p:nvPr/>
        </p:nvSpPr>
        <p:spPr>
          <a:xfrm>
            <a:off x="-31321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EVOLUÇÃO DA AI</a:t>
            </a:r>
            <a:endParaRPr lang="pt-BR" sz="1400" b="1"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91C39A-81A0-EC09-0972-56B5A2BFF8DC}"/>
              </a:ext>
            </a:extLst>
          </p:cNvPr>
          <p:cNvSpPr txBox="1"/>
          <p:nvPr/>
        </p:nvSpPr>
        <p:spPr>
          <a:xfrm>
            <a:off x="16394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FUNDOS QUANTITATIVO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AA00FD-D811-9040-ADAF-7C5D8A0522B8}"/>
              </a:ext>
            </a:extLst>
          </p:cNvPr>
          <p:cNvSpPr txBox="1"/>
          <p:nvPr/>
        </p:nvSpPr>
        <p:spPr>
          <a:xfrm>
            <a:off x="361109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QUANT X TRADICIONAL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2969EDC-77F9-B4F6-81D7-95FFC6C66D55}"/>
              </a:ext>
            </a:extLst>
          </p:cNvPr>
          <p:cNvSpPr txBox="1"/>
          <p:nvPr/>
        </p:nvSpPr>
        <p:spPr>
          <a:xfrm>
            <a:off x="561134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INVESTIDORES</a:t>
            </a:r>
            <a:endParaRPr lang="pt-BR" sz="1400" b="1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EC11BBA-19EB-10BF-8E32-986D825748C6}"/>
              </a:ext>
            </a:extLst>
          </p:cNvPr>
          <p:cNvSpPr txBox="1"/>
          <p:nvPr/>
        </p:nvSpPr>
        <p:spPr>
          <a:xfrm>
            <a:off x="75449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ALGORITMOS</a:t>
            </a:r>
            <a:endParaRPr lang="en-US" sz="140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81891B-C02A-BDCC-7674-551BACA4F435}"/>
              </a:ext>
            </a:extLst>
          </p:cNvPr>
          <p:cNvSpPr txBox="1"/>
          <p:nvPr/>
        </p:nvSpPr>
        <p:spPr>
          <a:xfrm>
            <a:off x="950706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FUTURO</a:t>
            </a:r>
            <a:endParaRPr lang="en-US"/>
          </a:p>
        </p:txBody>
      </p:sp>
      <p:sp>
        <p:nvSpPr>
          <p:cNvPr id="17" name="Retângulo 7">
            <a:extLst>
              <a:ext uri="{FF2B5EF4-FFF2-40B4-BE49-F238E27FC236}">
                <a16:creationId xmlns:a16="http://schemas.microsoft.com/office/drawing/2014/main" id="{B8A0C48C-B8FC-20ED-C3A8-D9DB54CAF0EE}"/>
              </a:ext>
            </a:extLst>
          </p:cNvPr>
          <p:cNvSpPr/>
          <p:nvPr/>
        </p:nvSpPr>
        <p:spPr>
          <a:xfrm>
            <a:off x="11868150" y="5562600"/>
            <a:ext cx="323849" cy="875522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7">
            <a:extLst>
              <a:ext uri="{FF2B5EF4-FFF2-40B4-BE49-F238E27FC236}">
                <a16:creationId xmlns:a16="http://schemas.microsoft.com/office/drawing/2014/main" id="{81D959BB-D830-92FC-BD0E-EF8F4C3FA90A}"/>
              </a:ext>
            </a:extLst>
          </p:cNvPr>
          <p:cNvSpPr/>
          <p:nvPr/>
        </p:nvSpPr>
        <p:spPr>
          <a:xfrm flipV="1">
            <a:off x="1910080" y="5746265"/>
            <a:ext cx="10281920" cy="88541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21">
            <a:extLst>
              <a:ext uri="{FF2B5EF4-FFF2-40B4-BE49-F238E27FC236}">
                <a16:creationId xmlns:a16="http://schemas.microsoft.com/office/drawing/2014/main" id="{D6F25670-4A3E-7747-A0A3-D050A4CEE7BD}"/>
              </a:ext>
            </a:extLst>
          </p:cNvPr>
          <p:cNvSpPr/>
          <p:nvPr/>
        </p:nvSpPr>
        <p:spPr>
          <a:xfrm rot="16200000">
            <a:off x="-668401" y="-76151"/>
            <a:ext cx="2040173" cy="152306"/>
          </a:xfrm>
          <a:prstGeom prst="round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0">
            <a:extLst>
              <a:ext uri="{FF2B5EF4-FFF2-40B4-BE49-F238E27FC236}">
                <a16:creationId xmlns:a16="http://schemas.microsoft.com/office/drawing/2014/main" id="{B8572341-2074-2C1B-30D7-7693ACCDC581}"/>
              </a:ext>
            </a:extLst>
          </p:cNvPr>
          <p:cNvSpPr txBox="1"/>
          <p:nvPr/>
        </p:nvSpPr>
        <p:spPr>
          <a:xfrm>
            <a:off x="518132" y="196032"/>
            <a:ext cx="10861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>
                <a:latin typeface="Segoe UI" panose="020B0502040204020203" pitchFamily="34" charset="0"/>
                <a:cs typeface="Segoe UI" panose="020B0502040204020203" pitchFamily="34" charset="0"/>
              </a:rPr>
              <a:t>Evolução da AI no Mercado Financeiro</a:t>
            </a:r>
            <a:endParaRPr lang="pt-BR" sz="4000" b="1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E05C97C-1A2C-C8F4-AEC2-D76A87185A5A}"/>
              </a:ext>
            </a:extLst>
          </p:cNvPr>
          <p:cNvSpPr/>
          <p:nvPr/>
        </p:nvSpPr>
        <p:spPr>
          <a:xfrm>
            <a:off x="-979714" y="186612"/>
            <a:ext cx="793102" cy="485192"/>
          </a:xfrm>
          <a:prstGeom prst="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891561B-E3D0-01A2-E1B0-87C30D924089}"/>
              </a:ext>
            </a:extLst>
          </p:cNvPr>
          <p:cNvSpPr/>
          <p:nvPr/>
        </p:nvSpPr>
        <p:spPr>
          <a:xfrm>
            <a:off x="-976604" y="759512"/>
            <a:ext cx="793102" cy="485192"/>
          </a:xfrm>
          <a:prstGeom prst="rect">
            <a:avLst/>
          </a:prstGeom>
          <a:solidFill>
            <a:srgbClr val="55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B84DE29-AE1B-AD45-E95A-850A0BA8C265}"/>
              </a:ext>
            </a:extLst>
          </p:cNvPr>
          <p:cNvSpPr/>
          <p:nvPr/>
        </p:nvSpPr>
        <p:spPr>
          <a:xfrm>
            <a:off x="-976604" y="1332412"/>
            <a:ext cx="793102" cy="485192"/>
          </a:xfrm>
          <a:prstGeom prst="rect">
            <a:avLst/>
          </a:prstGeom>
          <a:solidFill>
            <a:srgbClr val="5A8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1CA7829-1062-E820-DC7A-C22A76D22A0A}"/>
              </a:ext>
            </a:extLst>
          </p:cNvPr>
          <p:cNvSpPr/>
          <p:nvPr/>
        </p:nvSpPr>
        <p:spPr>
          <a:xfrm>
            <a:off x="-973494" y="2567786"/>
            <a:ext cx="793102" cy="485192"/>
          </a:xfrm>
          <a:prstGeom prst="rect">
            <a:avLst/>
          </a:prstGeom>
          <a:solidFill>
            <a:srgbClr val="29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DB35565-BC2B-4D5D-DDC9-A50E02F7209D}"/>
              </a:ext>
            </a:extLst>
          </p:cNvPr>
          <p:cNvSpPr/>
          <p:nvPr/>
        </p:nvSpPr>
        <p:spPr>
          <a:xfrm>
            <a:off x="-982825" y="3140686"/>
            <a:ext cx="793102" cy="485192"/>
          </a:xfrm>
          <a:prstGeom prst="rect">
            <a:avLst/>
          </a:prstGeom>
          <a:solidFill>
            <a:srgbClr val="4B5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764C5E9-8AB2-04E1-51B1-D7373C9BB24E}"/>
              </a:ext>
            </a:extLst>
          </p:cNvPr>
          <p:cNvSpPr/>
          <p:nvPr/>
        </p:nvSpPr>
        <p:spPr>
          <a:xfrm>
            <a:off x="-973494" y="1951342"/>
            <a:ext cx="793102" cy="485192"/>
          </a:xfrm>
          <a:prstGeom prst="rect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C08C6333-3F16-7186-A929-0D053F2C012B}"/>
              </a:ext>
            </a:extLst>
          </p:cNvPr>
          <p:cNvCxnSpPr/>
          <p:nvPr/>
        </p:nvCxnSpPr>
        <p:spPr>
          <a:xfrm>
            <a:off x="1068403" y="3429000"/>
            <a:ext cx="9904396" cy="0"/>
          </a:xfrm>
          <a:prstGeom prst="line">
            <a:avLst/>
          </a:prstGeom>
          <a:ln w="38100">
            <a:solidFill>
              <a:srgbClr val="2E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id="{AE362907-0BEC-7FC4-AB5F-8C35CEBA80B9}"/>
              </a:ext>
            </a:extLst>
          </p:cNvPr>
          <p:cNvSpPr/>
          <p:nvPr/>
        </p:nvSpPr>
        <p:spPr>
          <a:xfrm>
            <a:off x="895149" y="3282215"/>
            <a:ext cx="240629" cy="240629"/>
          </a:xfrm>
          <a:prstGeom prst="ellipse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55840F4E-2AAA-849B-A417-17E8B9C28333}"/>
              </a:ext>
            </a:extLst>
          </p:cNvPr>
          <p:cNvSpPr/>
          <p:nvPr/>
        </p:nvSpPr>
        <p:spPr>
          <a:xfrm>
            <a:off x="10852484" y="3282214"/>
            <a:ext cx="240629" cy="240629"/>
          </a:xfrm>
          <a:prstGeom prst="ellipse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67BCA75D-734C-7852-8971-FC8E0F9C67D1}"/>
              </a:ext>
            </a:extLst>
          </p:cNvPr>
          <p:cNvSpPr txBox="1"/>
          <p:nvPr/>
        </p:nvSpPr>
        <p:spPr>
          <a:xfrm>
            <a:off x="150921" y="3595038"/>
            <a:ext cx="166900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t-BR" sz="1200" b="1">
                <a:solidFill>
                  <a:srgbClr val="000000"/>
                </a:solidFill>
                <a:latin typeface="Century Gothic" panose="020B0502020202020204" pitchFamily="34" charset="0"/>
              </a:rPr>
              <a:t>2007 </a:t>
            </a:r>
          </a:p>
          <a:p>
            <a:pPr algn="ctr"/>
            <a:r>
              <a:rPr lang="pt-BR" sz="1200">
                <a:solidFill>
                  <a:srgbClr val="000000"/>
                </a:solidFill>
                <a:latin typeface="Century Gothic" panose="020B0502020202020204" pitchFamily="34" charset="0"/>
              </a:rPr>
              <a:t>Primeiro fundo quantitativo brasileiro</a:t>
            </a:r>
          </a:p>
          <a:p>
            <a:pPr algn="ctr"/>
            <a:r>
              <a:rPr lang="pt-BR" sz="1200">
                <a:solidFill>
                  <a:srgbClr val="000000"/>
                </a:solidFill>
                <a:latin typeface="Century Gothic" panose="020B0502020202020204" pitchFamily="34" charset="0"/>
              </a:rPr>
              <a:t>Kadima</a:t>
            </a:r>
          </a:p>
          <a:p>
            <a:pPr algn="ctr"/>
            <a:r>
              <a:rPr lang="pt-BR" sz="120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35D05D3-2FB9-7DD0-3FDE-A1FDEDAC7A99}"/>
              </a:ext>
            </a:extLst>
          </p:cNvPr>
          <p:cNvSpPr/>
          <p:nvPr/>
        </p:nvSpPr>
        <p:spPr>
          <a:xfrm>
            <a:off x="8800698" y="3282213"/>
            <a:ext cx="240629" cy="240629"/>
          </a:xfrm>
          <a:prstGeom prst="ellipse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B539D57E-8E9B-B6D2-245E-354B31BB2C7E}"/>
              </a:ext>
            </a:extLst>
          </p:cNvPr>
          <p:cNvSpPr txBox="1"/>
          <p:nvPr/>
        </p:nvSpPr>
        <p:spPr>
          <a:xfrm>
            <a:off x="8144685" y="3600408"/>
            <a:ext cx="157435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t-BR" sz="1200" b="1">
                <a:solidFill>
                  <a:srgbClr val="000000"/>
                </a:solidFill>
                <a:latin typeface="Century Gothic" panose="020B0502020202020204" pitchFamily="34" charset="0"/>
              </a:rPr>
              <a:t>2021</a:t>
            </a:r>
          </a:p>
          <a:p>
            <a:pPr algn="ctr"/>
            <a:r>
              <a:rPr lang="pt-BR" sz="1200">
                <a:solidFill>
                  <a:srgbClr val="000000"/>
                </a:solidFill>
                <a:latin typeface="Century Gothic" panose="020B0502020202020204" pitchFamily="34" charset="0"/>
              </a:rPr>
              <a:t>Número de cotistas 3x maior que 2019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35E3CBE0-8895-515E-86E4-E8902B0AF18E}"/>
              </a:ext>
            </a:extLst>
          </p:cNvPr>
          <p:cNvSpPr txBox="1"/>
          <p:nvPr/>
        </p:nvSpPr>
        <p:spPr>
          <a:xfrm>
            <a:off x="10129968" y="1533919"/>
            <a:ext cx="1527218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120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Patrimônio dos fundos quantitativos atingiu R$ 15,9 BI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4988919C-3F8B-2792-AAC7-E69CEF149939}"/>
              </a:ext>
            </a:extLst>
          </p:cNvPr>
          <p:cNvCxnSpPr/>
          <p:nvPr/>
        </p:nvCxnSpPr>
        <p:spPr>
          <a:xfrm flipV="1">
            <a:off x="9962146" y="1453415"/>
            <a:ext cx="0" cy="1975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52C2E65D-BB10-F962-02DF-5DD13EB51A03}"/>
              </a:ext>
            </a:extLst>
          </p:cNvPr>
          <p:cNvSpPr/>
          <p:nvPr/>
        </p:nvSpPr>
        <p:spPr>
          <a:xfrm>
            <a:off x="6329012" y="3272173"/>
            <a:ext cx="240629" cy="240629"/>
          </a:xfrm>
          <a:prstGeom prst="ellipse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2">
            <a:extLst>
              <a:ext uri="{FF2B5EF4-FFF2-40B4-BE49-F238E27FC236}">
                <a16:creationId xmlns:a16="http://schemas.microsoft.com/office/drawing/2014/main" id="{D3FEFCF6-8E83-4D77-7986-8E2A4387562A}"/>
              </a:ext>
            </a:extLst>
          </p:cNvPr>
          <p:cNvSpPr txBox="1"/>
          <p:nvPr/>
        </p:nvSpPr>
        <p:spPr>
          <a:xfrm>
            <a:off x="5672998" y="3609222"/>
            <a:ext cx="1613921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t-BR" sz="1200" b="1">
                <a:solidFill>
                  <a:srgbClr val="000000"/>
                </a:solidFill>
                <a:latin typeface="Century Gothic" panose="020B0502020202020204" pitchFamily="34" charset="0"/>
              </a:rPr>
              <a:t>2019</a:t>
            </a:r>
          </a:p>
          <a:p>
            <a:pPr algn="ctr"/>
            <a:r>
              <a:rPr lang="pt-BR" sz="1200">
                <a:solidFill>
                  <a:srgbClr val="000000"/>
                </a:solidFill>
                <a:latin typeface="Century Gothic" panose="020B0502020202020204" pitchFamily="34" charset="0"/>
              </a:rPr>
              <a:t>Patrimônio dos fundos quantitativos</a:t>
            </a:r>
          </a:p>
          <a:p>
            <a:pPr algn="ctr"/>
            <a:r>
              <a:rPr lang="pt-BR" sz="1200">
                <a:solidFill>
                  <a:srgbClr val="000000"/>
                </a:solidFill>
                <a:latin typeface="Century Gothic" panose="020B0502020202020204" pitchFamily="34" charset="0"/>
              </a:rPr>
              <a:t>R$ 4,6 BI sob gestão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91D2B2DB-1E87-B4E7-B01A-5B9ACB1C4B52}"/>
              </a:ext>
            </a:extLst>
          </p:cNvPr>
          <p:cNvSpPr/>
          <p:nvPr/>
        </p:nvSpPr>
        <p:spPr>
          <a:xfrm>
            <a:off x="4011589" y="3272173"/>
            <a:ext cx="240629" cy="240629"/>
          </a:xfrm>
          <a:prstGeom prst="ellipse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BD166F0B-2ACB-686D-B501-F540857586C3}"/>
              </a:ext>
            </a:extLst>
          </p:cNvPr>
          <p:cNvSpPr txBox="1"/>
          <p:nvPr/>
        </p:nvSpPr>
        <p:spPr>
          <a:xfrm>
            <a:off x="3110478" y="3628076"/>
            <a:ext cx="2008276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t-BR" sz="1200" b="1">
                <a:solidFill>
                  <a:srgbClr val="000000"/>
                </a:solidFill>
                <a:latin typeface="Century Gothic" panose="020B0502020202020204" pitchFamily="34" charset="0"/>
              </a:rPr>
              <a:t>2015</a:t>
            </a:r>
          </a:p>
          <a:p>
            <a:pPr algn="ctr"/>
            <a:r>
              <a:rPr lang="pt-BR" sz="1200">
                <a:solidFill>
                  <a:srgbClr val="000000"/>
                </a:solidFill>
                <a:latin typeface="Century Gothic" panose="020B0502020202020204" pitchFamily="34" charset="0"/>
              </a:rPr>
              <a:t>Leda Braga fundou a </a:t>
            </a:r>
            <a:r>
              <a:rPr lang="pt-BR" sz="1200" err="1">
                <a:solidFill>
                  <a:srgbClr val="000000"/>
                </a:solidFill>
                <a:latin typeface="Century Gothic" panose="020B0502020202020204" pitchFamily="34" charset="0"/>
              </a:rPr>
              <a:t>Systematica</a:t>
            </a:r>
            <a:r>
              <a:rPr lang="pt-BR" sz="120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pt-BR" sz="1200" err="1">
                <a:solidFill>
                  <a:srgbClr val="000000"/>
                </a:solidFill>
                <a:latin typeface="Century Gothic" panose="020B0502020202020204" pitchFamily="34" charset="0"/>
              </a:rPr>
              <a:t>Investments</a:t>
            </a:r>
            <a:endParaRPr lang="pt-BR" sz="120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TextBox 22">
            <a:extLst>
              <a:ext uri="{FF2B5EF4-FFF2-40B4-BE49-F238E27FC236}">
                <a16:creationId xmlns:a16="http://schemas.microsoft.com/office/drawing/2014/main" id="{D1F0C09E-5F23-9207-4B79-4ED9C359329B}"/>
              </a:ext>
            </a:extLst>
          </p:cNvPr>
          <p:cNvSpPr txBox="1"/>
          <p:nvPr/>
        </p:nvSpPr>
        <p:spPr>
          <a:xfrm>
            <a:off x="1967927" y="1553968"/>
            <a:ext cx="1717954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120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Em pleno choque do </a:t>
            </a:r>
            <a:r>
              <a:rPr lang="pt-BR" sz="120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subprime</a:t>
            </a:r>
            <a:r>
              <a:rPr lang="pt-BR" sz="120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 nos EUA, Leda Braga teve 43% de performance no fundo que administrava na gestora </a:t>
            </a:r>
            <a:r>
              <a:rPr lang="pt-BR" sz="1200" err="1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BlueTrend</a:t>
            </a:r>
            <a:endParaRPr lang="pt-BR" sz="1200">
              <a:solidFill>
                <a:schemeClr val="bg2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50D496FA-54DA-8C3C-4EC4-9C3A595F1C40}"/>
              </a:ext>
            </a:extLst>
          </p:cNvPr>
          <p:cNvCxnSpPr/>
          <p:nvPr/>
        </p:nvCxnSpPr>
        <p:spPr>
          <a:xfrm flipV="1">
            <a:off x="1790678" y="1435757"/>
            <a:ext cx="0" cy="1975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22">
            <a:extLst>
              <a:ext uri="{FF2B5EF4-FFF2-40B4-BE49-F238E27FC236}">
                <a16:creationId xmlns:a16="http://schemas.microsoft.com/office/drawing/2014/main" id="{620E9FD8-E8F4-600B-76B5-3401DC2AC5EC}"/>
              </a:ext>
            </a:extLst>
          </p:cNvPr>
          <p:cNvSpPr txBox="1"/>
          <p:nvPr/>
        </p:nvSpPr>
        <p:spPr>
          <a:xfrm>
            <a:off x="10220153" y="3611406"/>
            <a:ext cx="157435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t-BR" sz="1200" b="1">
                <a:solidFill>
                  <a:srgbClr val="000000"/>
                </a:solidFill>
                <a:latin typeface="Century Gothic" panose="020B0502020202020204" pitchFamily="34" charset="0"/>
              </a:rPr>
              <a:t>2022</a:t>
            </a:r>
          </a:p>
          <a:p>
            <a:pPr algn="ctr"/>
            <a:endParaRPr lang="pt-BR" sz="120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04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4" grpId="0" animBg="1"/>
      <p:bldP spid="35" grpId="0"/>
      <p:bldP spid="36" grpId="0"/>
      <p:bldP spid="2" grpId="0" animBg="1"/>
      <p:bldP spid="3" grpId="0"/>
      <p:bldP spid="27" grpId="0" animBg="1"/>
      <p:bldP spid="28" grpId="0"/>
      <p:bldP spid="45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81955CF-CB24-DF37-1312-7AF986EAFCD8}"/>
              </a:ext>
            </a:extLst>
          </p:cNvPr>
          <p:cNvSpPr/>
          <p:nvPr/>
        </p:nvSpPr>
        <p:spPr>
          <a:xfrm>
            <a:off x="-1489731" y="6215062"/>
            <a:ext cx="15773400" cy="9527"/>
          </a:xfrm>
          <a:prstGeom prst="rect">
            <a:avLst/>
          </a:prstGeom>
          <a:solidFill>
            <a:srgbClr val="737373"/>
          </a:solidFill>
        </p:spPr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A46D21A7-EE8B-D49F-0741-F4EE4B68F59E}"/>
              </a:ext>
            </a:extLst>
          </p:cNvPr>
          <p:cNvSpPr/>
          <p:nvPr/>
        </p:nvSpPr>
        <p:spPr>
          <a:xfrm>
            <a:off x="339574" y="6165881"/>
            <a:ext cx="1584476" cy="116406"/>
          </a:xfrm>
          <a:prstGeom prst="rect">
            <a:avLst/>
          </a:prstGeom>
          <a:solidFill>
            <a:srgbClr val="9FC2F4"/>
          </a:solidFill>
        </p:spPr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7AF08CD1-7D5E-6C42-D5A7-42BE60C11640}"/>
              </a:ext>
            </a:extLst>
          </p:cNvPr>
          <p:cNvSpPr/>
          <p:nvPr/>
        </p:nvSpPr>
        <p:spPr>
          <a:xfrm>
            <a:off x="2311249" y="6165881"/>
            <a:ext cx="1584476" cy="116406"/>
          </a:xfrm>
          <a:prstGeom prst="rect">
            <a:avLst/>
          </a:prstGeom>
          <a:solidFill>
            <a:srgbClr val="5596F2"/>
          </a:solidFill>
        </p:spPr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EA452AD9-B927-77B0-0348-598413D1E5C9}"/>
              </a:ext>
            </a:extLst>
          </p:cNvPr>
          <p:cNvSpPr/>
          <p:nvPr/>
        </p:nvSpPr>
        <p:spPr>
          <a:xfrm>
            <a:off x="4282924" y="6165881"/>
            <a:ext cx="1584476" cy="116406"/>
          </a:xfrm>
          <a:prstGeom prst="rect">
            <a:avLst/>
          </a:prstGeom>
          <a:solidFill>
            <a:srgbClr val="5A88C6"/>
          </a:solidFill>
        </p:spPr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081E0796-A821-B870-4D8E-11EFE6FA44F0}"/>
              </a:ext>
            </a:extLst>
          </p:cNvPr>
          <p:cNvSpPr/>
          <p:nvPr/>
        </p:nvSpPr>
        <p:spPr>
          <a:xfrm>
            <a:off x="6254599" y="6165881"/>
            <a:ext cx="1584476" cy="116406"/>
          </a:xfrm>
          <a:prstGeom prst="rect">
            <a:avLst/>
          </a:prstGeom>
          <a:solidFill>
            <a:srgbClr val="3C6DAE"/>
          </a:solidFill>
        </p:spPr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C9733411-C22E-EF7D-D5CD-7DD8697328E6}"/>
              </a:ext>
            </a:extLst>
          </p:cNvPr>
          <p:cNvSpPr/>
          <p:nvPr/>
        </p:nvSpPr>
        <p:spPr>
          <a:xfrm>
            <a:off x="8226274" y="6165881"/>
            <a:ext cx="1584476" cy="116406"/>
          </a:xfrm>
          <a:prstGeom prst="rect">
            <a:avLst/>
          </a:prstGeom>
          <a:solidFill>
            <a:srgbClr val="294975"/>
          </a:solidFill>
        </p:spPr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2DB4C39C-4478-02B2-D5FC-C48892378C8D}"/>
              </a:ext>
            </a:extLst>
          </p:cNvPr>
          <p:cNvSpPr/>
          <p:nvPr/>
        </p:nvSpPr>
        <p:spPr>
          <a:xfrm>
            <a:off x="10197949" y="6165881"/>
            <a:ext cx="1584476" cy="116406"/>
          </a:xfrm>
          <a:prstGeom prst="rect">
            <a:avLst/>
          </a:prstGeom>
          <a:solidFill>
            <a:srgbClr val="4B5B73"/>
          </a:solidFill>
        </p:spPr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E43CB6-E2A6-BC66-E864-51446CC4E8E2}"/>
              </a:ext>
            </a:extLst>
          </p:cNvPr>
          <p:cNvSpPr txBox="1"/>
          <p:nvPr/>
        </p:nvSpPr>
        <p:spPr>
          <a:xfrm>
            <a:off x="-31321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EVOLUÇÃO DA AI</a:t>
            </a:r>
            <a:endParaRPr lang="pt-BR" sz="1400" b="1"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91C39A-81A0-EC09-0972-56B5A2BFF8DC}"/>
              </a:ext>
            </a:extLst>
          </p:cNvPr>
          <p:cNvSpPr txBox="1"/>
          <p:nvPr/>
        </p:nvSpPr>
        <p:spPr>
          <a:xfrm>
            <a:off x="16394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FUNDOS QUANTITATIVO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AA00FD-D811-9040-ADAF-7C5D8A0522B8}"/>
              </a:ext>
            </a:extLst>
          </p:cNvPr>
          <p:cNvSpPr txBox="1"/>
          <p:nvPr/>
        </p:nvSpPr>
        <p:spPr>
          <a:xfrm>
            <a:off x="361109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QUANT X TRADICIONAL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2969EDC-77F9-B4F6-81D7-95FFC6C66D55}"/>
              </a:ext>
            </a:extLst>
          </p:cNvPr>
          <p:cNvSpPr txBox="1"/>
          <p:nvPr/>
        </p:nvSpPr>
        <p:spPr>
          <a:xfrm>
            <a:off x="561134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INVESTIDORES</a:t>
            </a:r>
            <a:endParaRPr lang="pt-BR" sz="1400" b="1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EC11BBA-19EB-10BF-8E32-986D825748C6}"/>
              </a:ext>
            </a:extLst>
          </p:cNvPr>
          <p:cNvSpPr txBox="1"/>
          <p:nvPr/>
        </p:nvSpPr>
        <p:spPr>
          <a:xfrm>
            <a:off x="75449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ALGORITMOS</a:t>
            </a:r>
            <a:endParaRPr lang="en-US" sz="140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81891B-C02A-BDCC-7674-551BACA4F435}"/>
              </a:ext>
            </a:extLst>
          </p:cNvPr>
          <p:cNvSpPr txBox="1"/>
          <p:nvPr/>
        </p:nvSpPr>
        <p:spPr>
          <a:xfrm>
            <a:off x="950706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FUTURO</a:t>
            </a:r>
            <a:endParaRPr lang="en-US"/>
          </a:p>
        </p:txBody>
      </p:sp>
      <p:sp>
        <p:nvSpPr>
          <p:cNvPr id="17" name="Retângulo 7">
            <a:extLst>
              <a:ext uri="{FF2B5EF4-FFF2-40B4-BE49-F238E27FC236}">
                <a16:creationId xmlns:a16="http://schemas.microsoft.com/office/drawing/2014/main" id="{B8A0C48C-B8FC-20ED-C3A8-D9DB54CAF0EE}"/>
              </a:ext>
            </a:extLst>
          </p:cNvPr>
          <p:cNvSpPr/>
          <p:nvPr/>
        </p:nvSpPr>
        <p:spPr>
          <a:xfrm>
            <a:off x="11868150" y="5562600"/>
            <a:ext cx="323849" cy="875522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7">
            <a:extLst>
              <a:ext uri="{FF2B5EF4-FFF2-40B4-BE49-F238E27FC236}">
                <a16:creationId xmlns:a16="http://schemas.microsoft.com/office/drawing/2014/main" id="{81D959BB-D830-92FC-BD0E-EF8F4C3FA90A}"/>
              </a:ext>
            </a:extLst>
          </p:cNvPr>
          <p:cNvSpPr/>
          <p:nvPr/>
        </p:nvSpPr>
        <p:spPr>
          <a:xfrm flipV="1">
            <a:off x="1910080" y="5746265"/>
            <a:ext cx="10281920" cy="88541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21">
            <a:extLst>
              <a:ext uri="{FF2B5EF4-FFF2-40B4-BE49-F238E27FC236}">
                <a16:creationId xmlns:a16="http://schemas.microsoft.com/office/drawing/2014/main" id="{D6F25670-4A3E-7747-A0A3-D050A4CEE7BD}"/>
              </a:ext>
            </a:extLst>
          </p:cNvPr>
          <p:cNvSpPr/>
          <p:nvPr/>
        </p:nvSpPr>
        <p:spPr>
          <a:xfrm rot="16200000">
            <a:off x="-668401" y="-76151"/>
            <a:ext cx="2040173" cy="152306"/>
          </a:xfrm>
          <a:prstGeom prst="round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0">
            <a:extLst>
              <a:ext uri="{FF2B5EF4-FFF2-40B4-BE49-F238E27FC236}">
                <a16:creationId xmlns:a16="http://schemas.microsoft.com/office/drawing/2014/main" id="{B8572341-2074-2C1B-30D7-7693ACCDC581}"/>
              </a:ext>
            </a:extLst>
          </p:cNvPr>
          <p:cNvSpPr txBox="1"/>
          <p:nvPr/>
        </p:nvSpPr>
        <p:spPr>
          <a:xfrm>
            <a:off x="518132" y="196032"/>
            <a:ext cx="10861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>
                <a:latin typeface="Segoe UI" panose="020B0502040204020203" pitchFamily="34" charset="0"/>
                <a:cs typeface="Segoe UI" panose="020B0502040204020203" pitchFamily="34" charset="0"/>
              </a:rPr>
              <a:t>Evolução da AI no Mercado Financeiro</a:t>
            </a:r>
            <a:endParaRPr lang="pt-BR" sz="4000" b="1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E05C97C-1A2C-C8F4-AEC2-D76A87185A5A}"/>
              </a:ext>
            </a:extLst>
          </p:cNvPr>
          <p:cNvSpPr/>
          <p:nvPr/>
        </p:nvSpPr>
        <p:spPr>
          <a:xfrm>
            <a:off x="-979714" y="186612"/>
            <a:ext cx="793102" cy="485192"/>
          </a:xfrm>
          <a:prstGeom prst="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891561B-E3D0-01A2-E1B0-87C30D924089}"/>
              </a:ext>
            </a:extLst>
          </p:cNvPr>
          <p:cNvSpPr/>
          <p:nvPr/>
        </p:nvSpPr>
        <p:spPr>
          <a:xfrm>
            <a:off x="-976604" y="759512"/>
            <a:ext cx="793102" cy="485192"/>
          </a:xfrm>
          <a:prstGeom prst="rect">
            <a:avLst/>
          </a:prstGeom>
          <a:solidFill>
            <a:srgbClr val="55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B84DE29-AE1B-AD45-E95A-850A0BA8C265}"/>
              </a:ext>
            </a:extLst>
          </p:cNvPr>
          <p:cNvSpPr/>
          <p:nvPr/>
        </p:nvSpPr>
        <p:spPr>
          <a:xfrm>
            <a:off x="-976604" y="1332412"/>
            <a:ext cx="793102" cy="485192"/>
          </a:xfrm>
          <a:prstGeom prst="rect">
            <a:avLst/>
          </a:prstGeom>
          <a:solidFill>
            <a:srgbClr val="5A8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1CA7829-1062-E820-DC7A-C22A76D22A0A}"/>
              </a:ext>
            </a:extLst>
          </p:cNvPr>
          <p:cNvSpPr/>
          <p:nvPr/>
        </p:nvSpPr>
        <p:spPr>
          <a:xfrm>
            <a:off x="-973494" y="2567786"/>
            <a:ext cx="793102" cy="485192"/>
          </a:xfrm>
          <a:prstGeom prst="rect">
            <a:avLst/>
          </a:prstGeom>
          <a:solidFill>
            <a:srgbClr val="29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DB35565-BC2B-4D5D-DDC9-A50E02F7209D}"/>
              </a:ext>
            </a:extLst>
          </p:cNvPr>
          <p:cNvSpPr/>
          <p:nvPr/>
        </p:nvSpPr>
        <p:spPr>
          <a:xfrm>
            <a:off x="-982825" y="3140686"/>
            <a:ext cx="793102" cy="485192"/>
          </a:xfrm>
          <a:prstGeom prst="rect">
            <a:avLst/>
          </a:prstGeom>
          <a:solidFill>
            <a:srgbClr val="4B5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764C5E9-8AB2-04E1-51B1-D7373C9BB24E}"/>
              </a:ext>
            </a:extLst>
          </p:cNvPr>
          <p:cNvSpPr/>
          <p:nvPr/>
        </p:nvSpPr>
        <p:spPr>
          <a:xfrm>
            <a:off x="-973494" y="1951342"/>
            <a:ext cx="793102" cy="485192"/>
          </a:xfrm>
          <a:prstGeom prst="rect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D5E063B3-E3B0-E948-23D3-91B52546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70" y="1972630"/>
            <a:ext cx="5638126" cy="3116728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A2455663-EE59-19D6-5BCE-73894A67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85" y="1951788"/>
            <a:ext cx="5601527" cy="28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07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Agrupar 26">
            <a:extLst>
              <a:ext uri="{FF2B5EF4-FFF2-40B4-BE49-F238E27FC236}">
                <a16:creationId xmlns:a16="http://schemas.microsoft.com/office/drawing/2014/main" id="{37F625EE-DEF3-463B-9A04-BC5EAEE2051F}"/>
              </a:ext>
            </a:extLst>
          </p:cNvPr>
          <p:cNvGrpSpPr/>
          <p:nvPr/>
        </p:nvGrpSpPr>
        <p:grpSpPr>
          <a:xfrm>
            <a:off x="1134590" y="879867"/>
            <a:ext cx="2907839" cy="2167889"/>
            <a:chOff x="2954055" y="963843"/>
            <a:chExt cx="2907839" cy="2167889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F6EDF9EC-65B0-4E59-9C04-AD70C8A2D434}"/>
                </a:ext>
              </a:extLst>
            </p:cNvPr>
            <p:cNvGrpSpPr/>
            <p:nvPr/>
          </p:nvGrpSpPr>
          <p:grpSpPr>
            <a:xfrm>
              <a:off x="3100917" y="963843"/>
              <a:ext cx="2614050" cy="2167889"/>
              <a:chOff x="1726809" y="1257821"/>
              <a:chExt cx="3439550" cy="2802888"/>
            </a:xfrm>
          </p:grpSpPr>
          <p:sp>
            <p:nvSpPr>
              <p:cNvPr id="5" name="Retângulo Arredondado 1">
                <a:extLst>
                  <a:ext uri="{FF2B5EF4-FFF2-40B4-BE49-F238E27FC236}">
                    <a16:creationId xmlns:a16="http://schemas.microsoft.com/office/drawing/2014/main" id="{5C20A3BC-8903-4364-A8BB-54154445E59A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9FC2F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1C20AC30-9499-47B1-A7AA-452422FD85C4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9FC2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200"/>
                  <a:t>1</a:t>
                </a:r>
              </a:p>
            </p:txBody>
          </p:sp>
        </p:grp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48B4586-4CC9-4CE7-97B6-099474A43847}"/>
                </a:ext>
              </a:extLst>
            </p:cNvPr>
            <p:cNvSpPr txBox="1"/>
            <p:nvPr/>
          </p:nvSpPr>
          <p:spPr>
            <a:xfrm>
              <a:off x="2954055" y="2065235"/>
              <a:ext cx="29078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Evolução da AI no Mercado Financeiro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38AB6E5-98D8-4BB4-827B-993154CFD294}"/>
              </a:ext>
            </a:extLst>
          </p:cNvPr>
          <p:cNvGrpSpPr/>
          <p:nvPr/>
        </p:nvGrpSpPr>
        <p:grpSpPr>
          <a:xfrm>
            <a:off x="4634822" y="879866"/>
            <a:ext cx="2907839" cy="2167889"/>
            <a:chOff x="6510054" y="963842"/>
            <a:chExt cx="2907839" cy="2167889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07BA6039-7EB8-4607-BEDD-1CD31F5F0B08}"/>
                </a:ext>
              </a:extLst>
            </p:cNvPr>
            <p:cNvGrpSpPr/>
            <p:nvPr/>
          </p:nvGrpSpPr>
          <p:grpSpPr>
            <a:xfrm>
              <a:off x="6656916" y="963842"/>
              <a:ext cx="2614050" cy="2167889"/>
              <a:chOff x="1726809" y="1257821"/>
              <a:chExt cx="3439550" cy="2802888"/>
            </a:xfrm>
          </p:grpSpPr>
          <p:sp>
            <p:nvSpPr>
              <p:cNvPr id="8" name="Retângulo Arredondado 1">
                <a:extLst>
                  <a:ext uri="{FF2B5EF4-FFF2-40B4-BE49-F238E27FC236}">
                    <a16:creationId xmlns:a16="http://schemas.microsoft.com/office/drawing/2014/main" id="{73E5ECCD-B564-4E76-BC2A-678645CA1D36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5596F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22ECA885-AEC7-4E15-B9ED-445A36402B61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5596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2</a:t>
                </a:r>
                <a:endParaRPr lang="pt-BR" sz="3200"/>
              </a:p>
            </p:txBody>
          </p:sp>
        </p:grp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EA535EB-D09D-4665-A36A-8737DE8CAC58}"/>
                </a:ext>
              </a:extLst>
            </p:cNvPr>
            <p:cNvSpPr txBox="1"/>
            <p:nvPr/>
          </p:nvSpPr>
          <p:spPr>
            <a:xfrm>
              <a:off x="6510054" y="2046572"/>
              <a:ext cx="29078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O que são os fundos quantitativos?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5927ED8-CCC5-46EB-96FF-F3131F5C83CD}"/>
              </a:ext>
            </a:extLst>
          </p:cNvPr>
          <p:cNvGrpSpPr/>
          <p:nvPr/>
        </p:nvGrpSpPr>
        <p:grpSpPr>
          <a:xfrm>
            <a:off x="8281915" y="840858"/>
            <a:ext cx="2614050" cy="2167889"/>
            <a:chOff x="10101380" y="924834"/>
            <a:chExt cx="2614050" cy="2167889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7C3327A2-9F8F-4BF4-BAA2-7DE44B068F78}"/>
                </a:ext>
              </a:extLst>
            </p:cNvPr>
            <p:cNvGrpSpPr/>
            <p:nvPr/>
          </p:nvGrpSpPr>
          <p:grpSpPr>
            <a:xfrm>
              <a:off x="10101380" y="924834"/>
              <a:ext cx="2614050" cy="2167889"/>
              <a:chOff x="1726809" y="1257821"/>
              <a:chExt cx="3439550" cy="2802888"/>
            </a:xfrm>
          </p:grpSpPr>
          <p:sp>
            <p:nvSpPr>
              <p:cNvPr id="11" name="Retângulo Arredondado 1">
                <a:extLst>
                  <a:ext uri="{FF2B5EF4-FFF2-40B4-BE49-F238E27FC236}">
                    <a16:creationId xmlns:a16="http://schemas.microsoft.com/office/drawing/2014/main" id="{4FCF5E6B-28A8-46AB-8BA4-382031EAA5E9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5A88C6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E06DF72A-18A5-4721-95BF-56B4840ED357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5A88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3</a:t>
                </a:r>
                <a:endParaRPr lang="pt-BR" sz="3200"/>
              </a:p>
            </p:txBody>
          </p:sp>
        </p:grp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0827C448-A077-4C5E-B3A5-707B5765FA3F}"/>
                </a:ext>
              </a:extLst>
            </p:cNvPr>
            <p:cNvSpPr txBox="1"/>
            <p:nvPr/>
          </p:nvSpPr>
          <p:spPr>
            <a:xfrm>
              <a:off x="10108638" y="2027974"/>
              <a:ext cx="2581882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Fundos Quantitativos x Fundos Tradicionais</a:t>
              </a:r>
            </a:p>
          </p:txBody>
        </p:sp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82C40E01-3E5B-4E72-8CFF-B3D950DBC31B}"/>
              </a:ext>
            </a:extLst>
          </p:cNvPr>
          <p:cNvSpPr/>
          <p:nvPr/>
        </p:nvSpPr>
        <p:spPr>
          <a:xfrm>
            <a:off x="-979714" y="186612"/>
            <a:ext cx="793102" cy="485192"/>
          </a:xfrm>
          <a:prstGeom prst="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4DF8B22-94DE-4D4E-AD27-166A41123B4A}"/>
              </a:ext>
            </a:extLst>
          </p:cNvPr>
          <p:cNvSpPr/>
          <p:nvPr/>
        </p:nvSpPr>
        <p:spPr>
          <a:xfrm>
            <a:off x="-976604" y="759512"/>
            <a:ext cx="793102" cy="485192"/>
          </a:xfrm>
          <a:prstGeom prst="rect">
            <a:avLst/>
          </a:prstGeom>
          <a:solidFill>
            <a:srgbClr val="55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7497312-5601-4A36-B44C-30D2EAF036E2}"/>
              </a:ext>
            </a:extLst>
          </p:cNvPr>
          <p:cNvSpPr/>
          <p:nvPr/>
        </p:nvSpPr>
        <p:spPr>
          <a:xfrm>
            <a:off x="-976604" y="1332412"/>
            <a:ext cx="793102" cy="485192"/>
          </a:xfrm>
          <a:prstGeom prst="rect">
            <a:avLst/>
          </a:prstGeom>
          <a:solidFill>
            <a:srgbClr val="5A8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0F9D31A-DEB0-48BE-BEEE-BDA48959CAC0}"/>
              </a:ext>
            </a:extLst>
          </p:cNvPr>
          <p:cNvSpPr/>
          <p:nvPr/>
        </p:nvSpPr>
        <p:spPr>
          <a:xfrm>
            <a:off x="-973494" y="2567786"/>
            <a:ext cx="793102" cy="485192"/>
          </a:xfrm>
          <a:prstGeom prst="rect">
            <a:avLst/>
          </a:prstGeom>
          <a:solidFill>
            <a:srgbClr val="29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244BF64-8B01-4287-9B2B-69AB2A25F8E0}"/>
              </a:ext>
            </a:extLst>
          </p:cNvPr>
          <p:cNvSpPr/>
          <p:nvPr/>
        </p:nvSpPr>
        <p:spPr>
          <a:xfrm>
            <a:off x="-982825" y="3140686"/>
            <a:ext cx="793102" cy="485192"/>
          </a:xfrm>
          <a:prstGeom prst="rect">
            <a:avLst/>
          </a:prstGeom>
          <a:solidFill>
            <a:srgbClr val="4B5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2F4D8E0B-CE63-4167-A0A8-0867B3602DFF}"/>
              </a:ext>
            </a:extLst>
          </p:cNvPr>
          <p:cNvGrpSpPr/>
          <p:nvPr/>
        </p:nvGrpSpPr>
        <p:grpSpPr>
          <a:xfrm>
            <a:off x="1141848" y="3654166"/>
            <a:ext cx="2907839" cy="2167889"/>
            <a:chOff x="2954055" y="963843"/>
            <a:chExt cx="2907839" cy="2167889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9CA2DA9-E594-4E3D-9DA4-CB1E1AA7A374}"/>
                </a:ext>
              </a:extLst>
            </p:cNvPr>
            <p:cNvGrpSpPr/>
            <p:nvPr/>
          </p:nvGrpSpPr>
          <p:grpSpPr>
            <a:xfrm>
              <a:off x="3100917" y="963843"/>
              <a:ext cx="2614050" cy="2167889"/>
              <a:chOff x="1726809" y="1257821"/>
              <a:chExt cx="3439550" cy="2802888"/>
            </a:xfrm>
          </p:grpSpPr>
          <p:sp>
            <p:nvSpPr>
              <p:cNvPr id="33" name="Retângulo Arredondado 1">
                <a:extLst>
                  <a:ext uri="{FF2B5EF4-FFF2-40B4-BE49-F238E27FC236}">
                    <a16:creationId xmlns:a16="http://schemas.microsoft.com/office/drawing/2014/main" id="{0E1F690B-8EA9-42A4-95E0-1212A3C2C111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3C6DAE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CA5584AB-8589-4DA4-A042-39FA72306F1E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3C6D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200"/>
                  <a:t>4</a:t>
                </a:r>
              </a:p>
            </p:txBody>
          </p:sp>
        </p:grp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BB4C1DF0-D5A1-4345-924C-CB61ACD5597F}"/>
                </a:ext>
              </a:extLst>
            </p:cNvPr>
            <p:cNvSpPr txBox="1"/>
            <p:nvPr/>
          </p:nvSpPr>
          <p:spPr>
            <a:xfrm>
              <a:off x="2954055" y="2093228"/>
              <a:ext cx="290783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 panose="020B0502040204020203" pitchFamily="34" charset="0"/>
                  <a:cs typeface="Segoe UI" panose="020B0502040204020203" pitchFamily="34" charset="0"/>
                </a:rPr>
                <a:t>E para os investidores?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56592150-DBEE-41E2-9E88-356EA9776F14}"/>
              </a:ext>
            </a:extLst>
          </p:cNvPr>
          <p:cNvGrpSpPr/>
          <p:nvPr/>
        </p:nvGrpSpPr>
        <p:grpSpPr>
          <a:xfrm>
            <a:off x="4642081" y="3654165"/>
            <a:ext cx="2907839" cy="2167889"/>
            <a:chOff x="6510054" y="963842"/>
            <a:chExt cx="2907839" cy="2167889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96EFAE21-816C-4285-A8E2-B9D0DBB48356}"/>
                </a:ext>
              </a:extLst>
            </p:cNvPr>
            <p:cNvGrpSpPr/>
            <p:nvPr/>
          </p:nvGrpSpPr>
          <p:grpSpPr>
            <a:xfrm>
              <a:off x="6656916" y="963842"/>
              <a:ext cx="2614050" cy="2167889"/>
              <a:chOff x="1726809" y="1257821"/>
              <a:chExt cx="3439550" cy="2802888"/>
            </a:xfrm>
          </p:grpSpPr>
          <p:sp>
            <p:nvSpPr>
              <p:cNvPr id="38" name="Retângulo Arredondado 1">
                <a:extLst>
                  <a:ext uri="{FF2B5EF4-FFF2-40B4-BE49-F238E27FC236}">
                    <a16:creationId xmlns:a16="http://schemas.microsoft.com/office/drawing/2014/main" id="{676B474B-6E6A-4F11-B155-3E645622832B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294975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3EA9947B-5145-42D9-8F95-6EE6701ABAA1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2949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5</a:t>
                </a:r>
                <a:endParaRPr lang="pt-BR" sz="3200"/>
              </a:p>
            </p:txBody>
          </p:sp>
        </p:grp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99353F1-580A-4FA0-95A6-6DE15762F1BF}"/>
                </a:ext>
              </a:extLst>
            </p:cNvPr>
            <p:cNvSpPr txBox="1"/>
            <p:nvPr/>
          </p:nvSpPr>
          <p:spPr>
            <a:xfrm>
              <a:off x="6510054" y="2102558"/>
              <a:ext cx="290783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/>
                  <a:cs typeface="Segoe UI"/>
                </a:rPr>
                <a:t>Tipos de Algoritmos</a:t>
              </a:r>
              <a:endParaRPr lang="pt-BR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8E84AB22-0496-4670-81FE-8332FD70FB47}"/>
              </a:ext>
            </a:extLst>
          </p:cNvPr>
          <p:cNvGrpSpPr/>
          <p:nvPr/>
        </p:nvGrpSpPr>
        <p:grpSpPr>
          <a:xfrm>
            <a:off x="8142313" y="3615157"/>
            <a:ext cx="2907839" cy="2167889"/>
            <a:chOff x="9954520" y="924834"/>
            <a:chExt cx="2907839" cy="2167889"/>
          </a:xfrm>
        </p:grpSpPr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28AF1D03-79BF-4FD5-AA83-BC414E523231}"/>
                </a:ext>
              </a:extLst>
            </p:cNvPr>
            <p:cNvGrpSpPr/>
            <p:nvPr/>
          </p:nvGrpSpPr>
          <p:grpSpPr>
            <a:xfrm>
              <a:off x="10101380" y="924834"/>
              <a:ext cx="2614050" cy="2167889"/>
              <a:chOff x="1726809" y="1257821"/>
              <a:chExt cx="3439550" cy="2802888"/>
            </a:xfrm>
          </p:grpSpPr>
          <p:sp>
            <p:nvSpPr>
              <p:cNvPr id="43" name="Retângulo Arredondado 1">
                <a:extLst>
                  <a:ext uri="{FF2B5EF4-FFF2-40B4-BE49-F238E27FC236}">
                    <a16:creationId xmlns:a16="http://schemas.microsoft.com/office/drawing/2014/main" id="{AA6A4975-236C-4197-9AEE-E7D71C482DBD}"/>
                  </a:ext>
                </a:extLst>
              </p:cNvPr>
              <p:cNvSpPr/>
              <p:nvPr/>
            </p:nvSpPr>
            <p:spPr>
              <a:xfrm>
                <a:off x="1726809" y="1880217"/>
                <a:ext cx="3439550" cy="218049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4B5B73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0392ADBA-14F5-4471-9B39-879239019271}"/>
                  </a:ext>
                </a:extLst>
              </p:cNvPr>
              <p:cNvSpPr/>
              <p:nvPr/>
            </p:nvSpPr>
            <p:spPr>
              <a:xfrm>
                <a:off x="2855741" y="1257821"/>
                <a:ext cx="1181686" cy="1181686"/>
              </a:xfrm>
              <a:prstGeom prst="ellipse">
                <a:avLst/>
              </a:prstGeom>
              <a:solidFill>
                <a:srgbClr val="4B5B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 sz="3200">
                    <a:cs typeface="Calibri"/>
                  </a:rPr>
                  <a:t>6</a:t>
                </a:r>
                <a:endParaRPr lang="pt-BR" sz="3200"/>
              </a:p>
            </p:txBody>
          </p:sp>
        </p:grp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67A8BF8C-02F1-4383-946E-3865DCF2F84F}"/>
                </a:ext>
              </a:extLst>
            </p:cNvPr>
            <p:cNvSpPr txBox="1"/>
            <p:nvPr/>
          </p:nvSpPr>
          <p:spPr>
            <a:xfrm>
              <a:off x="9954520" y="2082214"/>
              <a:ext cx="29078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>
                  <a:latin typeface="Segoe UI"/>
                  <a:cs typeface="Segoe UI"/>
                </a:rPr>
                <a:t>O que esperar </a:t>
              </a:r>
            </a:p>
            <a:p>
              <a:pPr algn="ctr"/>
              <a:r>
                <a:rPr lang="pt-BR">
                  <a:latin typeface="Segoe UI"/>
                  <a:cs typeface="Segoe UI"/>
                </a:rPr>
                <a:t>do futuro?</a:t>
              </a:r>
              <a:endParaRPr lang="pt-BR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Retângulo: Cantos Arredondados 21">
            <a:extLst>
              <a:ext uri="{FF2B5EF4-FFF2-40B4-BE49-F238E27FC236}">
                <a16:creationId xmlns:a16="http://schemas.microsoft.com/office/drawing/2014/main" id="{40EC5D99-E8D0-43DE-8E53-88FCE24F7857}"/>
              </a:ext>
            </a:extLst>
          </p:cNvPr>
          <p:cNvSpPr/>
          <p:nvPr/>
        </p:nvSpPr>
        <p:spPr>
          <a:xfrm rot="16200000">
            <a:off x="-668401" y="-76151"/>
            <a:ext cx="2040173" cy="152306"/>
          </a:xfrm>
          <a:prstGeom prst="round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10">
            <a:extLst>
              <a:ext uri="{FF2B5EF4-FFF2-40B4-BE49-F238E27FC236}">
                <a16:creationId xmlns:a16="http://schemas.microsoft.com/office/drawing/2014/main" id="{38DC159E-EDF1-489E-9701-F544C5E926D2}"/>
              </a:ext>
            </a:extLst>
          </p:cNvPr>
          <p:cNvSpPr txBox="1"/>
          <p:nvPr/>
        </p:nvSpPr>
        <p:spPr>
          <a:xfrm>
            <a:off x="518133" y="196032"/>
            <a:ext cx="501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  <a:endParaRPr lang="pt-BR" sz="4000" b="1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230BFCFD-9A6A-47CB-8FAE-AEC3593B7AA2}"/>
              </a:ext>
            </a:extLst>
          </p:cNvPr>
          <p:cNvSpPr/>
          <p:nvPr/>
        </p:nvSpPr>
        <p:spPr>
          <a:xfrm>
            <a:off x="-973494" y="1951342"/>
            <a:ext cx="793102" cy="485192"/>
          </a:xfrm>
          <a:prstGeom prst="rect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7">
            <a:extLst>
              <a:ext uri="{FF2B5EF4-FFF2-40B4-BE49-F238E27FC236}">
                <a16:creationId xmlns:a16="http://schemas.microsoft.com/office/drawing/2014/main" id="{89B05B36-61C8-0BC7-AF2C-5CD1393254E7}"/>
              </a:ext>
            </a:extLst>
          </p:cNvPr>
          <p:cNvSpPr/>
          <p:nvPr/>
        </p:nvSpPr>
        <p:spPr>
          <a:xfrm>
            <a:off x="8205537" y="478465"/>
            <a:ext cx="3364811" cy="5979825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7">
            <a:extLst>
              <a:ext uri="{FF2B5EF4-FFF2-40B4-BE49-F238E27FC236}">
                <a16:creationId xmlns:a16="http://schemas.microsoft.com/office/drawing/2014/main" id="{854D625B-5668-CD14-5663-CEC682C39428}"/>
              </a:ext>
            </a:extLst>
          </p:cNvPr>
          <p:cNvSpPr/>
          <p:nvPr/>
        </p:nvSpPr>
        <p:spPr>
          <a:xfrm>
            <a:off x="351685" y="3198089"/>
            <a:ext cx="7360557" cy="3371158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9293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481955CF-CB24-DF37-1312-7AF986EAFCD8}"/>
              </a:ext>
            </a:extLst>
          </p:cNvPr>
          <p:cNvSpPr/>
          <p:nvPr/>
        </p:nvSpPr>
        <p:spPr>
          <a:xfrm>
            <a:off x="-1489731" y="6215062"/>
            <a:ext cx="15773400" cy="9527"/>
          </a:xfrm>
          <a:prstGeom prst="rect">
            <a:avLst/>
          </a:prstGeom>
          <a:solidFill>
            <a:srgbClr val="737373"/>
          </a:solidFill>
        </p:spPr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A46D21A7-EE8B-D49F-0741-F4EE4B68F59E}"/>
              </a:ext>
            </a:extLst>
          </p:cNvPr>
          <p:cNvSpPr/>
          <p:nvPr/>
        </p:nvSpPr>
        <p:spPr>
          <a:xfrm>
            <a:off x="339574" y="6165881"/>
            <a:ext cx="1584476" cy="116406"/>
          </a:xfrm>
          <a:prstGeom prst="rect">
            <a:avLst/>
          </a:prstGeom>
          <a:solidFill>
            <a:srgbClr val="9FC2F4"/>
          </a:solidFill>
        </p:spPr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7AF08CD1-7D5E-6C42-D5A7-42BE60C11640}"/>
              </a:ext>
            </a:extLst>
          </p:cNvPr>
          <p:cNvSpPr/>
          <p:nvPr/>
        </p:nvSpPr>
        <p:spPr>
          <a:xfrm>
            <a:off x="2311249" y="6165881"/>
            <a:ext cx="1584476" cy="116406"/>
          </a:xfrm>
          <a:prstGeom prst="rect">
            <a:avLst/>
          </a:prstGeom>
          <a:solidFill>
            <a:srgbClr val="5596F2"/>
          </a:solidFill>
        </p:spPr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EA452AD9-B927-77B0-0348-598413D1E5C9}"/>
              </a:ext>
            </a:extLst>
          </p:cNvPr>
          <p:cNvSpPr/>
          <p:nvPr/>
        </p:nvSpPr>
        <p:spPr>
          <a:xfrm>
            <a:off x="4282924" y="6165881"/>
            <a:ext cx="1584476" cy="116406"/>
          </a:xfrm>
          <a:prstGeom prst="rect">
            <a:avLst/>
          </a:prstGeom>
          <a:solidFill>
            <a:srgbClr val="5A88C6"/>
          </a:solidFill>
        </p:spPr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081E0796-A821-B870-4D8E-11EFE6FA44F0}"/>
              </a:ext>
            </a:extLst>
          </p:cNvPr>
          <p:cNvSpPr/>
          <p:nvPr/>
        </p:nvSpPr>
        <p:spPr>
          <a:xfrm>
            <a:off x="6254599" y="6165881"/>
            <a:ext cx="1584476" cy="116406"/>
          </a:xfrm>
          <a:prstGeom prst="rect">
            <a:avLst/>
          </a:prstGeom>
          <a:solidFill>
            <a:srgbClr val="3C6DAE"/>
          </a:solidFill>
        </p:spPr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C9733411-C22E-EF7D-D5CD-7DD8697328E6}"/>
              </a:ext>
            </a:extLst>
          </p:cNvPr>
          <p:cNvSpPr/>
          <p:nvPr/>
        </p:nvSpPr>
        <p:spPr>
          <a:xfrm>
            <a:off x="8226274" y="6165881"/>
            <a:ext cx="1584476" cy="116406"/>
          </a:xfrm>
          <a:prstGeom prst="rect">
            <a:avLst/>
          </a:prstGeom>
          <a:solidFill>
            <a:srgbClr val="294975"/>
          </a:solidFill>
        </p:spPr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2DB4C39C-4478-02B2-D5FC-C48892378C8D}"/>
              </a:ext>
            </a:extLst>
          </p:cNvPr>
          <p:cNvSpPr/>
          <p:nvPr/>
        </p:nvSpPr>
        <p:spPr>
          <a:xfrm>
            <a:off x="10197949" y="6165881"/>
            <a:ext cx="1584476" cy="116406"/>
          </a:xfrm>
          <a:prstGeom prst="rect">
            <a:avLst/>
          </a:prstGeom>
          <a:solidFill>
            <a:srgbClr val="4B5B73"/>
          </a:solidFill>
        </p:spPr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E43CB6-E2A6-BC66-E864-51446CC4E8E2}"/>
              </a:ext>
            </a:extLst>
          </p:cNvPr>
          <p:cNvSpPr txBox="1"/>
          <p:nvPr/>
        </p:nvSpPr>
        <p:spPr>
          <a:xfrm>
            <a:off x="-31321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EVOLUÇÃO DA AI</a:t>
            </a:r>
            <a:endParaRPr lang="pt-BR" sz="1400" b="1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AA00FD-D811-9040-ADAF-7C5D8A0522B8}"/>
              </a:ext>
            </a:extLst>
          </p:cNvPr>
          <p:cNvSpPr txBox="1"/>
          <p:nvPr/>
        </p:nvSpPr>
        <p:spPr>
          <a:xfrm>
            <a:off x="361109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QUANT X TRADICIONAL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2969EDC-77F9-B4F6-81D7-95FFC6C66D55}"/>
              </a:ext>
            </a:extLst>
          </p:cNvPr>
          <p:cNvSpPr txBox="1"/>
          <p:nvPr/>
        </p:nvSpPr>
        <p:spPr>
          <a:xfrm>
            <a:off x="5611340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INVESTIDORES</a:t>
            </a:r>
            <a:endParaRPr lang="pt-BR" sz="1400" b="1"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EC11BBA-19EB-10BF-8E32-986D825748C6}"/>
              </a:ext>
            </a:extLst>
          </p:cNvPr>
          <p:cNvSpPr txBox="1"/>
          <p:nvPr/>
        </p:nvSpPr>
        <p:spPr>
          <a:xfrm>
            <a:off x="75449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ALGORITMOS</a:t>
            </a:r>
            <a:endParaRPr lang="en-US" sz="140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81891B-C02A-BDCC-7674-551BACA4F435}"/>
              </a:ext>
            </a:extLst>
          </p:cNvPr>
          <p:cNvSpPr txBox="1"/>
          <p:nvPr/>
        </p:nvSpPr>
        <p:spPr>
          <a:xfrm>
            <a:off x="950706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/>
              <a:t>FUTURO</a:t>
            </a:r>
            <a:endParaRPr lang="en-US"/>
          </a:p>
        </p:txBody>
      </p:sp>
      <p:sp>
        <p:nvSpPr>
          <p:cNvPr id="17" name="Retângulo 7">
            <a:extLst>
              <a:ext uri="{FF2B5EF4-FFF2-40B4-BE49-F238E27FC236}">
                <a16:creationId xmlns:a16="http://schemas.microsoft.com/office/drawing/2014/main" id="{B8A0C48C-B8FC-20ED-C3A8-D9DB54CAF0EE}"/>
              </a:ext>
            </a:extLst>
          </p:cNvPr>
          <p:cNvSpPr/>
          <p:nvPr/>
        </p:nvSpPr>
        <p:spPr>
          <a:xfrm>
            <a:off x="11868150" y="5562600"/>
            <a:ext cx="323849" cy="875522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7">
            <a:extLst>
              <a:ext uri="{FF2B5EF4-FFF2-40B4-BE49-F238E27FC236}">
                <a16:creationId xmlns:a16="http://schemas.microsoft.com/office/drawing/2014/main" id="{81D959BB-D830-92FC-BD0E-EF8F4C3FA90A}"/>
              </a:ext>
            </a:extLst>
          </p:cNvPr>
          <p:cNvSpPr/>
          <p:nvPr/>
        </p:nvSpPr>
        <p:spPr>
          <a:xfrm flipV="1">
            <a:off x="3888419" y="5746262"/>
            <a:ext cx="8303581" cy="88541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21">
            <a:extLst>
              <a:ext uri="{FF2B5EF4-FFF2-40B4-BE49-F238E27FC236}">
                <a16:creationId xmlns:a16="http://schemas.microsoft.com/office/drawing/2014/main" id="{D6F25670-4A3E-7747-A0A3-D050A4CEE7BD}"/>
              </a:ext>
            </a:extLst>
          </p:cNvPr>
          <p:cNvSpPr/>
          <p:nvPr/>
        </p:nvSpPr>
        <p:spPr>
          <a:xfrm rot="16200000">
            <a:off x="-668401" y="-76151"/>
            <a:ext cx="2040173" cy="152306"/>
          </a:xfrm>
          <a:prstGeom prst="round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0">
            <a:extLst>
              <a:ext uri="{FF2B5EF4-FFF2-40B4-BE49-F238E27FC236}">
                <a16:creationId xmlns:a16="http://schemas.microsoft.com/office/drawing/2014/main" id="{B8572341-2074-2C1B-30D7-7693ACCDC581}"/>
              </a:ext>
            </a:extLst>
          </p:cNvPr>
          <p:cNvSpPr txBox="1"/>
          <p:nvPr/>
        </p:nvSpPr>
        <p:spPr>
          <a:xfrm>
            <a:off x="518132" y="196032"/>
            <a:ext cx="10861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>
                <a:latin typeface="Segoe UI" panose="020B0502040204020203" pitchFamily="34" charset="0"/>
                <a:cs typeface="Segoe UI" panose="020B0502040204020203" pitchFamily="34" charset="0"/>
              </a:rPr>
              <a:t>O que é um fundo quantitativo?</a:t>
            </a:r>
            <a:endParaRPr lang="pt-BR" sz="4000" b="1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E05C97C-1A2C-C8F4-AEC2-D76A87185A5A}"/>
              </a:ext>
            </a:extLst>
          </p:cNvPr>
          <p:cNvSpPr/>
          <p:nvPr/>
        </p:nvSpPr>
        <p:spPr>
          <a:xfrm>
            <a:off x="-979714" y="186612"/>
            <a:ext cx="793102" cy="485192"/>
          </a:xfrm>
          <a:prstGeom prst="rect">
            <a:avLst/>
          </a:prstGeom>
          <a:solidFill>
            <a:srgbClr val="9F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891561B-E3D0-01A2-E1B0-87C30D924089}"/>
              </a:ext>
            </a:extLst>
          </p:cNvPr>
          <p:cNvSpPr/>
          <p:nvPr/>
        </p:nvSpPr>
        <p:spPr>
          <a:xfrm>
            <a:off x="-976604" y="759512"/>
            <a:ext cx="793102" cy="485192"/>
          </a:xfrm>
          <a:prstGeom prst="rect">
            <a:avLst/>
          </a:prstGeom>
          <a:solidFill>
            <a:srgbClr val="55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B84DE29-AE1B-AD45-E95A-850A0BA8C265}"/>
              </a:ext>
            </a:extLst>
          </p:cNvPr>
          <p:cNvSpPr/>
          <p:nvPr/>
        </p:nvSpPr>
        <p:spPr>
          <a:xfrm>
            <a:off x="-976604" y="1332412"/>
            <a:ext cx="793102" cy="485192"/>
          </a:xfrm>
          <a:prstGeom prst="rect">
            <a:avLst/>
          </a:prstGeom>
          <a:solidFill>
            <a:srgbClr val="5A8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1CA7829-1062-E820-DC7A-C22A76D22A0A}"/>
              </a:ext>
            </a:extLst>
          </p:cNvPr>
          <p:cNvSpPr/>
          <p:nvPr/>
        </p:nvSpPr>
        <p:spPr>
          <a:xfrm>
            <a:off x="-973494" y="2567786"/>
            <a:ext cx="793102" cy="485192"/>
          </a:xfrm>
          <a:prstGeom prst="rect">
            <a:avLst/>
          </a:prstGeom>
          <a:solidFill>
            <a:srgbClr val="29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DB35565-BC2B-4D5D-DDC9-A50E02F7209D}"/>
              </a:ext>
            </a:extLst>
          </p:cNvPr>
          <p:cNvSpPr/>
          <p:nvPr/>
        </p:nvSpPr>
        <p:spPr>
          <a:xfrm>
            <a:off x="-982825" y="3140686"/>
            <a:ext cx="793102" cy="485192"/>
          </a:xfrm>
          <a:prstGeom prst="rect">
            <a:avLst/>
          </a:prstGeom>
          <a:solidFill>
            <a:srgbClr val="4B5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764C5E9-8AB2-04E1-51B1-D7373C9BB24E}"/>
              </a:ext>
            </a:extLst>
          </p:cNvPr>
          <p:cNvSpPr/>
          <p:nvPr/>
        </p:nvSpPr>
        <p:spPr>
          <a:xfrm>
            <a:off x="-973494" y="1951342"/>
            <a:ext cx="793102" cy="485192"/>
          </a:xfrm>
          <a:prstGeom prst="rect">
            <a:avLst/>
          </a:prstGeom>
          <a:solidFill>
            <a:srgbClr val="3C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F9A1D62-829B-04C4-69AB-0CE9912FB5D6}"/>
              </a:ext>
            </a:extLst>
          </p:cNvPr>
          <p:cNvGrpSpPr/>
          <p:nvPr/>
        </p:nvGrpSpPr>
        <p:grpSpPr>
          <a:xfrm>
            <a:off x="2390775" y="1750185"/>
            <a:ext cx="3439550" cy="2802888"/>
            <a:chOff x="1726809" y="1257821"/>
            <a:chExt cx="3439550" cy="2802888"/>
          </a:xfrm>
        </p:grpSpPr>
        <p:sp>
          <p:nvSpPr>
            <p:cNvPr id="3" name="Retângulo Arredondado 1">
              <a:extLst>
                <a:ext uri="{FF2B5EF4-FFF2-40B4-BE49-F238E27FC236}">
                  <a16:creationId xmlns:a16="http://schemas.microsoft.com/office/drawing/2014/main" id="{38EE647B-8CEE-8536-8C2E-5EF80D04CC23}"/>
                </a:ext>
              </a:extLst>
            </p:cNvPr>
            <p:cNvSpPr/>
            <p:nvPr/>
          </p:nvSpPr>
          <p:spPr>
            <a:xfrm>
              <a:off x="1726809" y="1880217"/>
              <a:ext cx="3439550" cy="218049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9FC2F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>
                  <a:solidFill>
                    <a:schemeClr val="tx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Gestão</a:t>
              </a:r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FE59E2CA-142C-A8A0-72DF-CD7F56751148}"/>
                </a:ext>
              </a:extLst>
            </p:cNvPr>
            <p:cNvSpPr/>
            <p:nvPr/>
          </p:nvSpPr>
          <p:spPr>
            <a:xfrm>
              <a:off x="2855741" y="1257821"/>
              <a:ext cx="1181686" cy="1181686"/>
            </a:xfrm>
            <a:prstGeom prst="ellipse">
              <a:avLst/>
            </a:prstGeom>
            <a:solidFill>
              <a:srgbClr val="9FC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68F5F934-6BD0-6AFE-3445-3DD85E7873F4}"/>
              </a:ext>
            </a:extLst>
          </p:cNvPr>
          <p:cNvGrpSpPr/>
          <p:nvPr/>
        </p:nvGrpSpPr>
        <p:grpSpPr>
          <a:xfrm>
            <a:off x="6386000" y="1750185"/>
            <a:ext cx="3439550" cy="2802888"/>
            <a:chOff x="7084255" y="1257821"/>
            <a:chExt cx="3439550" cy="2802888"/>
          </a:xfrm>
        </p:grpSpPr>
        <p:sp>
          <p:nvSpPr>
            <p:cNvPr id="57" name="Retângulo Arredondado 19">
              <a:extLst>
                <a:ext uri="{FF2B5EF4-FFF2-40B4-BE49-F238E27FC236}">
                  <a16:creationId xmlns:a16="http://schemas.microsoft.com/office/drawing/2014/main" id="{818D48CD-2257-37D7-B86F-311C76625FB2}"/>
                </a:ext>
              </a:extLst>
            </p:cNvPr>
            <p:cNvSpPr/>
            <p:nvPr/>
          </p:nvSpPr>
          <p:spPr>
            <a:xfrm>
              <a:off x="7084255" y="1880217"/>
              <a:ext cx="3439550" cy="218049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5A88C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>
                  <a:solidFill>
                    <a:schemeClr val="tx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Funcionamento</a:t>
              </a:r>
            </a:p>
          </p:txBody>
        </p:sp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3A7FECC0-6C6A-C931-F5F5-10AEB4DC3D8B}"/>
                </a:ext>
              </a:extLst>
            </p:cNvPr>
            <p:cNvSpPr/>
            <p:nvPr/>
          </p:nvSpPr>
          <p:spPr>
            <a:xfrm>
              <a:off x="8213187" y="1257821"/>
              <a:ext cx="1181686" cy="1181686"/>
            </a:xfrm>
            <a:prstGeom prst="ellipse">
              <a:avLst/>
            </a:prstGeom>
            <a:solidFill>
              <a:srgbClr val="5A88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96A7AC9B-E59C-F979-68AE-1DB5492A306B}"/>
              </a:ext>
            </a:extLst>
          </p:cNvPr>
          <p:cNvSpPr txBox="1"/>
          <p:nvPr/>
        </p:nvSpPr>
        <p:spPr>
          <a:xfrm>
            <a:off x="2901484" y="3693299"/>
            <a:ext cx="25764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pt-BR" sz="1400" i="1" u="sng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Através de modelos computacionais ao invés dos seres humanos</a:t>
            </a:r>
            <a:r>
              <a:rPr lang="pt-BR" sz="14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40C11109-E2B2-770B-BA5A-31F292EBF26A}"/>
              </a:ext>
            </a:extLst>
          </p:cNvPr>
          <p:cNvSpPr txBox="1"/>
          <p:nvPr/>
        </p:nvSpPr>
        <p:spPr>
          <a:xfrm>
            <a:off x="6690058" y="3653700"/>
            <a:ext cx="29015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pt-BR" sz="1400" i="1" u="sng">
                <a:solidFill>
                  <a:srgbClr val="1D1D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 fundos </a:t>
            </a:r>
            <a:r>
              <a:rPr lang="pt-BR" sz="1400" i="1" u="sng" err="1">
                <a:solidFill>
                  <a:srgbClr val="1D1D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quant</a:t>
            </a:r>
            <a:r>
              <a:rPr lang="pt-BR" sz="1400" i="1" u="sng">
                <a:solidFill>
                  <a:srgbClr val="1D1D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exploram padrões no comportamento dos ativos</a:t>
            </a:r>
            <a:r>
              <a:rPr lang="pt-BR" sz="1400" i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91C39A-81A0-EC09-0972-56B5A2BFF8DC}"/>
              </a:ext>
            </a:extLst>
          </p:cNvPr>
          <p:cNvSpPr txBox="1"/>
          <p:nvPr/>
        </p:nvSpPr>
        <p:spPr>
          <a:xfrm>
            <a:off x="1639415" y="5848409"/>
            <a:ext cx="29078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400" b="1">
                <a:cs typeface="Calibri"/>
              </a:rPr>
              <a:t>FUNDOS QUANTITATIVO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C03C8F40-2355-9C16-378D-3DDD3F477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80" y="1962149"/>
            <a:ext cx="723595" cy="72359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C2FDAB99-CD73-723B-760F-8B496F1F1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406" y="2009775"/>
            <a:ext cx="626757" cy="6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9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A9DFCD68768843B772937BA4D9E448" ma:contentTypeVersion="10" ma:contentTypeDescription="Create a new document." ma:contentTypeScope="" ma:versionID="ab3a8b286eb91c65533c443d4758bac5">
  <xsd:schema xmlns:xsd="http://www.w3.org/2001/XMLSchema" xmlns:xs="http://www.w3.org/2001/XMLSchema" xmlns:p="http://schemas.microsoft.com/office/2006/metadata/properties" xmlns:ns3="f6a7e632-1e49-430b-b1e0-197917d309ea" xmlns:ns4="56bcf414-d7d9-423c-970c-c63c17a3ff38" targetNamespace="http://schemas.microsoft.com/office/2006/metadata/properties" ma:root="true" ma:fieldsID="0034a2c3b766b961c3482a53652b9588" ns3:_="" ns4:_="">
    <xsd:import namespace="f6a7e632-1e49-430b-b1e0-197917d309ea"/>
    <xsd:import namespace="56bcf414-d7d9-423c-970c-c63c17a3ff3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a7e632-1e49-430b-b1e0-197917d309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bcf414-d7d9-423c-970c-c63c17a3ff3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428975-6BB1-4988-A775-09509FA1259B}">
  <ds:schemaRefs>
    <ds:schemaRef ds:uri="56bcf414-d7d9-423c-970c-c63c17a3ff38"/>
    <ds:schemaRef ds:uri="f6a7e632-1e49-430b-b1e0-197917d309e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280B69D-0603-4592-9111-CD86DDE8B1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075018-9346-4840-81D7-FD1EBB533870}">
  <ds:schemaRefs>
    <ds:schemaRef ds:uri="56bcf414-d7d9-423c-970c-c63c17a3ff38"/>
    <ds:schemaRef ds:uri="f6a7e632-1e49-430b-b1e0-197917d309e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5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Leonardo Elias Elias</dc:creator>
  <cp:revision>38</cp:revision>
  <dcterms:created xsi:type="dcterms:W3CDTF">2022-11-08T18:57:36Z</dcterms:created>
  <dcterms:modified xsi:type="dcterms:W3CDTF">2022-11-21T17:07:43Z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0x01010004A9DFCD68768843B772937BA4D9E448</vt:lpwstr>
  </property>
</Properties>
</file>